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Barlow Medium"/>
      <p:regular r:id="rId23"/>
    </p:embeddedFont>
    <p:embeddedFont>
      <p:font typeface="Barlow Medium"/>
      <p:regular r:id="rId24"/>
    </p:embeddedFont>
    <p:embeddedFont>
      <p:font typeface="Barlow Medium"/>
      <p:regular r:id="rId25"/>
    </p:embeddedFont>
    <p:embeddedFont>
      <p:font typeface="Barlow Medium"/>
      <p:regular r:id="rId26"/>
    </p:embeddedFont>
    <p:embeddedFont>
      <p:font typeface="Barlow"/>
      <p:regular r:id="rId27"/>
    </p:embeddedFont>
    <p:embeddedFont>
      <p:font typeface="Barlow"/>
      <p:regular r:id="rId28"/>
    </p:embeddedFont>
    <p:embeddedFont>
      <p:font typeface="Barlow"/>
      <p:regular r:id="rId29"/>
    </p:embeddedFont>
    <p:embeddedFont>
      <p:font typeface="Barlow"/>
      <p:regular r:id="rId3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 Id="rId28" Type="http://schemas.openxmlformats.org/officeDocument/2006/relationships/font" Target="fonts/font6.fntdata"/><Relationship Id="rId29" Type="http://schemas.openxmlformats.org/officeDocument/2006/relationships/font" Target="fonts/font7.fntdata"/><Relationship Id="rId30"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image" Target="../media/image-1017-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91718">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slideLayout" Target="../slideLayouts/slideLayout4.xml"/><Relationship Id="rId7"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3046333"/>
            <a:ext cx="7283291" cy="1371600"/>
          </a:xfrm>
          <a:prstGeom prst="rect">
            <a:avLst/>
          </a:prstGeom>
          <a:noFill/>
          <a:ln/>
        </p:spPr>
        <p:txBody>
          <a:bodyPr wrap="squar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Path to College:</a:t>
            </a:r>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CS/CyberSec Extracurriculars </a:t>
            </a:r>
            <a:endParaRPr lang="en-US" sz="4300" dirty="0"/>
          </a:p>
        </p:txBody>
      </p:sp>
      <p:sp>
        <p:nvSpPr>
          <p:cNvPr id="4" name="Text 1"/>
          <p:cNvSpPr/>
          <p:nvPr/>
        </p:nvSpPr>
        <p:spPr>
          <a:xfrm>
            <a:off x="864037" y="4788218"/>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By: Dennis Freyman</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960013"/>
          </a:xfrm>
          <a:prstGeom prst="rect">
            <a:avLst/>
          </a:prstGeom>
        </p:spPr>
      </p:pic>
      <p:sp>
        <p:nvSpPr>
          <p:cNvPr id="3" name="Text 0"/>
          <p:cNvSpPr/>
          <p:nvPr/>
        </p:nvSpPr>
        <p:spPr>
          <a:xfrm>
            <a:off x="828794" y="3619976"/>
            <a:ext cx="7536418" cy="657820"/>
          </a:xfrm>
          <a:prstGeom prst="rect">
            <a:avLst/>
          </a:prstGeom>
          <a:noFill/>
          <a:ln/>
        </p:spPr>
        <p:txBody>
          <a:bodyPr wrap="none" lIns="0" tIns="0" rIns="0" bIns="0" rtlCol="0" anchor="t"/>
          <a:lstStyle/>
          <a:p>
            <a:pPr algn="l" indent="0" marL="0">
              <a:lnSpc>
                <a:spcPts val="5150"/>
              </a:lnSpc>
              <a:buNone/>
            </a:pPr>
            <a:r>
              <a:rPr lang="en-US" sz="4100" dirty="0">
                <a:solidFill>
                  <a:srgbClr val="FFFFFF"/>
                </a:solidFill>
                <a:latin typeface="Barlow Medium" pitchFamily="34" charset="0"/>
                <a:ea typeface="Barlow Medium" pitchFamily="34" charset="-122"/>
                <a:cs typeface="Barlow Medium" pitchFamily="34" charset="-120"/>
              </a:rPr>
              <a:t>Cybersecurity Challenges &amp; CTFs</a:t>
            </a:r>
            <a:endParaRPr lang="en-US" sz="4100" dirty="0"/>
          </a:p>
        </p:txBody>
      </p:sp>
      <p:sp>
        <p:nvSpPr>
          <p:cNvPr id="4" name="Shape 1"/>
          <p:cNvSpPr/>
          <p:nvPr/>
        </p:nvSpPr>
        <p:spPr>
          <a:xfrm>
            <a:off x="828794" y="4632960"/>
            <a:ext cx="4166473" cy="2936677"/>
          </a:xfrm>
          <a:prstGeom prst="roundRect">
            <a:avLst>
              <a:gd name="adj" fmla="val 3387"/>
            </a:avLst>
          </a:prstGeom>
          <a:solidFill>
            <a:srgbClr val="790709"/>
          </a:solidFill>
          <a:ln w="7620">
            <a:solidFill>
              <a:srgbClr val="922022"/>
            </a:solidFill>
            <a:prstDash val="solid"/>
          </a:ln>
        </p:spPr>
      </p:sp>
      <p:sp>
        <p:nvSpPr>
          <p:cNvPr id="5" name="Text 2"/>
          <p:cNvSpPr/>
          <p:nvPr/>
        </p:nvSpPr>
        <p:spPr>
          <a:xfrm>
            <a:off x="1073110" y="4877276"/>
            <a:ext cx="3677841" cy="657701"/>
          </a:xfrm>
          <a:prstGeom prst="rect">
            <a:avLst/>
          </a:prstGeom>
          <a:noFill/>
          <a:ln/>
        </p:spPr>
        <p:txBody>
          <a:bodyPr wrap="square" lIns="0" tIns="0" rIns="0" bIns="0" rtlCol="0" anchor="t"/>
          <a:lstStyle/>
          <a:p>
            <a:pPr algn="l" indent="0" marL="0">
              <a:lnSpc>
                <a:spcPts val="2550"/>
              </a:lnSpc>
              <a:buNone/>
            </a:pPr>
            <a:r>
              <a:rPr lang="en-US" sz="2050" b="1" dirty="0">
                <a:solidFill>
                  <a:srgbClr val="E5E0DF"/>
                </a:solidFill>
                <a:latin typeface="Barlow Medium" pitchFamily="34" charset="0"/>
                <a:ea typeface="Barlow Medium" pitchFamily="34" charset="-122"/>
                <a:cs typeface="Barlow Medium" pitchFamily="34" charset="-120"/>
              </a:rPr>
              <a:t>Capture The Flag (CTF) Competitions:</a:t>
            </a:r>
            <a:endParaRPr lang="en-US" sz="2050" dirty="0"/>
          </a:p>
        </p:txBody>
      </p:sp>
      <p:sp>
        <p:nvSpPr>
          <p:cNvPr id="6" name="Text 3"/>
          <p:cNvSpPr/>
          <p:nvPr/>
        </p:nvSpPr>
        <p:spPr>
          <a:xfrm>
            <a:off x="1073110" y="5677019"/>
            <a:ext cx="3677841" cy="757714"/>
          </a:xfrm>
          <a:prstGeom prst="rect">
            <a:avLst/>
          </a:prstGeom>
          <a:noFill/>
          <a:ln/>
        </p:spPr>
        <p:txBody>
          <a:bodyPr wrap="square" lIns="0" tIns="0" rIns="0" bIns="0" rtlCol="0" anchor="t"/>
          <a:lstStyle/>
          <a:p>
            <a:pPr algn="l" indent="0" marL="0">
              <a:lnSpc>
                <a:spcPts val="2950"/>
              </a:lnSpc>
              <a:buNone/>
            </a:pPr>
            <a:r>
              <a:rPr lang="en-US" sz="1850" i="1" dirty="0">
                <a:solidFill>
                  <a:srgbClr val="E5E0DF"/>
                </a:solidFill>
                <a:latin typeface="Barlow" pitchFamily="34" charset="0"/>
                <a:ea typeface="Barlow" pitchFamily="34" charset="-122"/>
                <a:cs typeface="Barlow" pitchFamily="34" charset="-120"/>
              </a:rPr>
              <a:t>picoCTF, National Cyber League, HackTheBox</a:t>
            </a:r>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 Dreamhack, etc</a:t>
            </a:r>
            <a:endParaRPr lang="en-US" sz="1850" dirty="0"/>
          </a:p>
        </p:txBody>
      </p:sp>
      <p:sp>
        <p:nvSpPr>
          <p:cNvPr id="7" name="Shape 4"/>
          <p:cNvSpPr/>
          <p:nvPr/>
        </p:nvSpPr>
        <p:spPr>
          <a:xfrm>
            <a:off x="5231963" y="4632960"/>
            <a:ext cx="4166473" cy="2936677"/>
          </a:xfrm>
          <a:prstGeom prst="roundRect">
            <a:avLst>
              <a:gd name="adj" fmla="val 3387"/>
            </a:avLst>
          </a:prstGeom>
          <a:solidFill>
            <a:srgbClr val="790709"/>
          </a:solidFill>
          <a:ln w="7620">
            <a:solidFill>
              <a:srgbClr val="922022"/>
            </a:solidFill>
            <a:prstDash val="solid"/>
          </a:ln>
        </p:spPr>
      </p:sp>
      <p:sp>
        <p:nvSpPr>
          <p:cNvPr id="8" name="Text 5"/>
          <p:cNvSpPr/>
          <p:nvPr/>
        </p:nvSpPr>
        <p:spPr>
          <a:xfrm>
            <a:off x="5476280" y="4877276"/>
            <a:ext cx="2631043" cy="328851"/>
          </a:xfrm>
          <a:prstGeom prst="rect">
            <a:avLst/>
          </a:prstGeom>
          <a:noFill/>
          <a:ln/>
        </p:spPr>
        <p:txBody>
          <a:bodyPr wrap="none" lIns="0" tIns="0" rIns="0" bIns="0" rtlCol="0" anchor="t"/>
          <a:lstStyle/>
          <a:p>
            <a:pPr algn="l" indent="0" marL="0">
              <a:lnSpc>
                <a:spcPts val="2550"/>
              </a:lnSpc>
              <a:buNone/>
            </a:pPr>
            <a:r>
              <a:rPr lang="en-US" sz="2050" b="1" dirty="0">
                <a:solidFill>
                  <a:srgbClr val="E5E0DF"/>
                </a:solidFill>
                <a:latin typeface="Barlow Medium" pitchFamily="34" charset="0"/>
                <a:ea typeface="Barlow Medium" pitchFamily="34" charset="-122"/>
                <a:cs typeface="Barlow Medium" pitchFamily="34" charset="-120"/>
              </a:rPr>
              <a:t>Skills Gained:</a:t>
            </a:r>
            <a:endParaRPr lang="en-US" sz="2050" dirty="0"/>
          </a:p>
        </p:txBody>
      </p:sp>
      <p:sp>
        <p:nvSpPr>
          <p:cNvPr id="9" name="Text 6"/>
          <p:cNvSpPr/>
          <p:nvPr/>
        </p:nvSpPr>
        <p:spPr>
          <a:xfrm>
            <a:off x="5476280" y="5348168"/>
            <a:ext cx="3677841" cy="1136571"/>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E5E0DF"/>
                </a:solidFill>
                <a:latin typeface="Barlow" pitchFamily="34" charset="0"/>
                <a:ea typeface="Barlow" pitchFamily="34" charset="-122"/>
                <a:cs typeface="Barlow" pitchFamily="34" charset="-120"/>
              </a:rPr>
              <a:t>Learn </a:t>
            </a:r>
            <a:pPr algn="l" indent="0" marL="0">
              <a:lnSpc>
                <a:spcPts val="2950"/>
              </a:lnSpc>
              <a:buNone/>
            </a:pPr>
            <a:r>
              <a:rPr lang="en-US" sz="1850" i="1" dirty="0">
                <a:solidFill>
                  <a:srgbClr val="E5E0DF"/>
                </a:solidFill>
                <a:latin typeface="Barlow" pitchFamily="34" charset="0"/>
                <a:ea typeface="Barlow" pitchFamily="34" charset="-122"/>
                <a:cs typeface="Barlow" pitchFamily="34" charset="-120"/>
              </a:rPr>
              <a:t>ethical hacking techniques</a:t>
            </a:r>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 cryptography basics, forensics, and more.</a:t>
            </a:r>
            <a:endParaRPr lang="en-US" sz="1850" dirty="0"/>
          </a:p>
        </p:txBody>
      </p:sp>
      <p:sp>
        <p:nvSpPr>
          <p:cNvPr id="10" name="Text 7"/>
          <p:cNvSpPr/>
          <p:nvPr/>
        </p:nvSpPr>
        <p:spPr>
          <a:xfrm>
            <a:off x="5476280" y="6567607"/>
            <a:ext cx="3677841" cy="757714"/>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E5E0DF"/>
                </a:solidFill>
                <a:latin typeface="Barlow" pitchFamily="34" charset="0"/>
                <a:ea typeface="Barlow" pitchFamily="34" charset="-122"/>
                <a:cs typeface="Barlow" pitchFamily="34" charset="-120"/>
              </a:rPr>
              <a:t>Showcase ability to </a:t>
            </a:r>
            <a:pPr algn="l" indent="0" marL="0">
              <a:lnSpc>
                <a:spcPts val="2950"/>
              </a:lnSpc>
              <a:buNone/>
            </a:pPr>
            <a:r>
              <a:rPr lang="en-US" sz="1850" i="1" dirty="0">
                <a:solidFill>
                  <a:srgbClr val="E5E0DF"/>
                </a:solidFill>
                <a:latin typeface="Barlow" pitchFamily="34" charset="0"/>
                <a:ea typeface="Barlow" pitchFamily="34" charset="-122"/>
                <a:cs typeface="Barlow" pitchFamily="34" charset="-120"/>
              </a:rPr>
              <a:t>think critically and protect systems</a:t>
            </a:r>
            <a:pPr algn="l" indent="0" marL="0">
              <a:lnSpc>
                <a:spcPts val="2950"/>
              </a:lnSpc>
              <a:buNone/>
            </a:pPr>
            <a:r>
              <a:rPr lang="en-US" sz="1850" dirty="0">
                <a:solidFill>
                  <a:srgbClr val="E5E0DF"/>
                </a:solidFill>
                <a:latin typeface="Barlow" pitchFamily="34" charset="0"/>
                <a:ea typeface="Barlow" pitchFamily="34" charset="-122"/>
                <a:cs typeface="Barlow" pitchFamily="34" charset="-120"/>
              </a:rPr>
              <a:t>.</a:t>
            </a:r>
            <a:endParaRPr lang="en-US" sz="1850" dirty="0"/>
          </a:p>
        </p:txBody>
      </p:sp>
      <p:sp>
        <p:nvSpPr>
          <p:cNvPr id="11" name="Shape 8"/>
          <p:cNvSpPr/>
          <p:nvPr/>
        </p:nvSpPr>
        <p:spPr>
          <a:xfrm>
            <a:off x="9635133" y="4632960"/>
            <a:ext cx="4166473" cy="2936677"/>
          </a:xfrm>
          <a:prstGeom prst="roundRect">
            <a:avLst>
              <a:gd name="adj" fmla="val 3387"/>
            </a:avLst>
          </a:prstGeom>
          <a:solidFill>
            <a:srgbClr val="790709"/>
          </a:solidFill>
          <a:ln w="7620">
            <a:solidFill>
              <a:srgbClr val="922022"/>
            </a:solidFill>
            <a:prstDash val="solid"/>
          </a:ln>
        </p:spPr>
      </p:sp>
      <p:sp>
        <p:nvSpPr>
          <p:cNvPr id="12" name="Text 9"/>
          <p:cNvSpPr/>
          <p:nvPr/>
        </p:nvSpPr>
        <p:spPr>
          <a:xfrm>
            <a:off x="9879449" y="4877276"/>
            <a:ext cx="3677841" cy="986552"/>
          </a:xfrm>
          <a:prstGeom prst="rect">
            <a:avLst/>
          </a:prstGeom>
          <a:noFill/>
          <a:ln/>
        </p:spPr>
        <p:txBody>
          <a:bodyPr wrap="square" lIns="0" tIns="0" rIns="0" bIns="0" rtlCol="0" anchor="t"/>
          <a:lstStyle/>
          <a:p>
            <a:pPr algn="l" indent="0" marL="0">
              <a:lnSpc>
                <a:spcPts val="2550"/>
              </a:lnSpc>
              <a:buNone/>
            </a:pPr>
            <a:r>
              <a:rPr lang="en-US" sz="2050" b="1" dirty="0">
                <a:solidFill>
                  <a:srgbClr val="E5E0DF"/>
                </a:solidFill>
                <a:latin typeface="Barlow Medium" pitchFamily="34" charset="0"/>
                <a:ea typeface="Barlow Medium" pitchFamily="34" charset="-122"/>
                <a:cs typeface="Barlow Medium" pitchFamily="34" charset="-120"/>
              </a:rPr>
              <a:t>Tip:</a:t>
            </a:r>
            <a:pPr algn="l" indent="0" marL="0">
              <a:lnSpc>
                <a:spcPts val="2550"/>
              </a:lnSpc>
              <a:buNone/>
            </a:pPr>
            <a:r>
              <a:rPr lang="en-US" sz="2050" dirty="0">
                <a:solidFill>
                  <a:srgbClr val="E5E0DF"/>
                </a:solidFill>
                <a:latin typeface="Barlow Medium" pitchFamily="34" charset="0"/>
                <a:ea typeface="Barlow Medium" pitchFamily="34" charset="-122"/>
                <a:cs typeface="Barlow Medium" pitchFamily="34" charset="-120"/>
              </a:rPr>
              <a:t> Form or join a team to share knowledge and collaborate.</a:t>
            </a:r>
            <a:endParaRPr lang="en-US" sz="2050" dirty="0"/>
          </a:p>
        </p:txBody>
      </p:sp>
      <p:sp>
        <p:nvSpPr>
          <p:cNvPr id="13" name="Text 10"/>
          <p:cNvSpPr/>
          <p:nvPr/>
        </p:nvSpPr>
        <p:spPr>
          <a:xfrm>
            <a:off x="9879449" y="6005870"/>
            <a:ext cx="3677841" cy="378857"/>
          </a:xfrm>
          <a:prstGeom prst="rect">
            <a:avLst/>
          </a:prstGeom>
          <a:noFill/>
          <a:ln/>
        </p:spPr>
        <p:txBody>
          <a:bodyPr wrap="none" lIns="0" tIns="0" rIns="0" bIns="0" rtlCol="0" anchor="t"/>
          <a:lstStyle/>
          <a:p>
            <a:pPr algn="l" indent="0" marL="0">
              <a:lnSpc>
                <a:spcPts val="2950"/>
              </a:lnSpc>
              <a:buNone/>
            </a:pPr>
            <a:endParaRPr lang="en-US" sz="18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30398"/>
          </a:xfrm>
          <a:prstGeom prst="rect">
            <a:avLst/>
          </a:prstGeom>
        </p:spPr>
      </p:pic>
      <p:sp>
        <p:nvSpPr>
          <p:cNvPr id="3" name="Text 0"/>
          <p:cNvSpPr/>
          <p:nvPr/>
        </p:nvSpPr>
        <p:spPr>
          <a:xfrm>
            <a:off x="624483" y="2721412"/>
            <a:ext cx="9169360" cy="495538"/>
          </a:xfrm>
          <a:prstGeom prst="rect">
            <a:avLst/>
          </a:prstGeom>
          <a:noFill/>
          <a:ln/>
        </p:spPr>
        <p:txBody>
          <a:bodyPr wrap="none" lIns="0" tIns="0" rIns="0" bIns="0" rtlCol="0" anchor="t"/>
          <a:lstStyle/>
          <a:p>
            <a:pPr algn="l" indent="0" marL="0">
              <a:lnSpc>
                <a:spcPts val="3900"/>
              </a:lnSpc>
              <a:buNone/>
            </a:pPr>
            <a:r>
              <a:rPr lang="en-US" sz="3100" dirty="0">
                <a:solidFill>
                  <a:srgbClr val="FFFFFF"/>
                </a:solidFill>
                <a:latin typeface="Barlow Medium" pitchFamily="34" charset="0"/>
                <a:ea typeface="Barlow Medium" pitchFamily="34" charset="-122"/>
                <a:cs typeface="Barlow Medium" pitchFamily="34" charset="-120"/>
              </a:rPr>
              <a:t>CyberPatriot: Defending Networks, Learning Security</a:t>
            </a:r>
            <a:endParaRPr lang="en-US" sz="3100" dirty="0"/>
          </a:p>
        </p:txBody>
      </p:sp>
      <p:sp>
        <p:nvSpPr>
          <p:cNvPr id="4" name="Shape 1"/>
          <p:cNvSpPr/>
          <p:nvPr/>
        </p:nvSpPr>
        <p:spPr>
          <a:xfrm>
            <a:off x="7303770" y="3484602"/>
            <a:ext cx="22860" cy="3482102"/>
          </a:xfrm>
          <a:prstGeom prst="roundRect">
            <a:avLst>
              <a:gd name="adj" fmla="val 327844"/>
            </a:avLst>
          </a:prstGeom>
          <a:solidFill>
            <a:srgbClr val="922022"/>
          </a:solidFill>
          <a:ln/>
        </p:spPr>
      </p:sp>
      <p:sp>
        <p:nvSpPr>
          <p:cNvPr id="5" name="Shape 2"/>
          <p:cNvSpPr/>
          <p:nvPr/>
        </p:nvSpPr>
        <p:spPr>
          <a:xfrm>
            <a:off x="6602016" y="3673912"/>
            <a:ext cx="535305" cy="22860"/>
          </a:xfrm>
          <a:prstGeom prst="roundRect">
            <a:avLst>
              <a:gd name="adj" fmla="val 327844"/>
            </a:avLst>
          </a:prstGeom>
          <a:solidFill>
            <a:srgbClr val="922022"/>
          </a:solidFill>
          <a:ln/>
        </p:spPr>
      </p:sp>
      <p:sp>
        <p:nvSpPr>
          <p:cNvPr id="6" name="Shape 3"/>
          <p:cNvSpPr/>
          <p:nvPr/>
        </p:nvSpPr>
        <p:spPr>
          <a:xfrm>
            <a:off x="7114461" y="3484602"/>
            <a:ext cx="401479" cy="401479"/>
          </a:xfrm>
          <a:prstGeom prst="roundRect">
            <a:avLst>
              <a:gd name="adj" fmla="val 18667"/>
            </a:avLst>
          </a:prstGeom>
          <a:solidFill>
            <a:srgbClr val="790709"/>
          </a:solidFill>
          <a:ln w="7620">
            <a:solidFill>
              <a:srgbClr val="922022"/>
            </a:solidFill>
            <a:prstDash val="solid"/>
          </a:ln>
        </p:spPr>
      </p:sp>
      <p:sp>
        <p:nvSpPr>
          <p:cNvPr id="7" name="Text 4"/>
          <p:cNvSpPr/>
          <p:nvPr/>
        </p:nvSpPr>
        <p:spPr>
          <a:xfrm>
            <a:off x="7196257" y="3536692"/>
            <a:ext cx="237887" cy="297299"/>
          </a:xfrm>
          <a:prstGeom prst="rect">
            <a:avLst/>
          </a:prstGeom>
          <a:noFill/>
          <a:ln/>
        </p:spPr>
        <p:txBody>
          <a:bodyPr wrap="none" lIns="0" tIns="0" rIns="0" bIns="0" rtlCol="0" anchor="t"/>
          <a:lstStyle/>
          <a:p>
            <a:pPr algn="ctr" indent="0" marL="0">
              <a:lnSpc>
                <a:spcPts val="1850"/>
              </a:lnSpc>
              <a:buNone/>
            </a:pPr>
            <a:r>
              <a:rPr lang="en-US" sz="1850" dirty="0">
                <a:solidFill>
                  <a:srgbClr val="E5E0DF"/>
                </a:solidFill>
                <a:latin typeface="Barlow Medium" pitchFamily="34" charset="0"/>
                <a:ea typeface="Barlow Medium" pitchFamily="34" charset="-122"/>
                <a:cs typeface="Barlow Medium" pitchFamily="34" charset="-120"/>
              </a:rPr>
              <a:t>1</a:t>
            </a:r>
            <a:endParaRPr lang="en-US" sz="1850" dirty="0"/>
          </a:p>
        </p:txBody>
      </p:sp>
      <p:sp>
        <p:nvSpPr>
          <p:cNvPr id="8" name="Text 5"/>
          <p:cNvSpPr/>
          <p:nvPr/>
        </p:nvSpPr>
        <p:spPr>
          <a:xfrm>
            <a:off x="4440436" y="3545919"/>
            <a:ext cx="1982629" cy="247769"/>
          </a:xfrm>
          <a:prstGeom prst="rect">
            <a:avLst/>
          </a:prstGeom>
          <a:noFill/>
          <a:ln/>
        </p:spPr>
        <p:txBody>
          <a:bodyPr wrap="none" lIns="0" tIns="0" rIns="0" bIns="0" rtlCol="0" anchor="t"/>
          <a:lstStyle/>
          <a:p>
            <a:pPr algn="r" indent="0" marL="0">
              <a:lnSpc>
                <a:spcPts val="1950"/>
              </a:lnSpc>
              <a:buNone/>
            </a:pPr>
            <a:r>
              <a:rPr lang="en-US" sz="1550" dirty="0">
                <a:solidFill>
                  <a:srgbClr val="E5E0DF"/>
                </a:solidFill>
                <a:latin typeface="Barlow Medium" pitchFamily="34" charset="0"/>
                <a:ea typeface="Barlow Medium" pitchFamily="34" charset="-122"/>
                <a:cs typeface="Barlow Medium" pitchFamily="34" charset="-120"/>
              </a:rPr>
              <a:t>What is CyberPatriot?</a:t>
            </a:r>
            <a:endParaRPr lang="en-US" sz="1550" dirty="0"/>
          </a:p>
        </p:txBody>
      </p:sp>
      <p:sp>
        <p:nvSpPr>
          <p:cNvPr id="9" name="Text 6"/>
          <p:cNvSpPr/>
          <p:nvPr/>
        </p:nvSpPr>
        <p:spPr>
          <a:xfrm>
            <a:off x="624483" y="3900726"/>
            <a:ext cx="5798582" cy="285512"/>
          </a:xfrm>
          <a:prstGeom prst="rect">
            <a:avLst/>
          </a:prstGeom>
          <a:noFill/>
          <a:ln/>
        </p:spPr>
        <p:txBody>
          <a:bodyPr wrap="none" lIns="0" tIns="0" rIns="0" bIns="0" rtlCol="0" anchor="t"/>
          <a:lstStyle/>
          <a:p>
            <a:pPr algn="r" indent="0" marL="0">
              <a:lnSpc>
                <a:spcPts val="2200"/>
              </a:lnSpc>
              <a:buNone/>
            </a:pPr>
            <a:r>
              <a:rPr lang="en-US" sz="1400" dirty="0">
                <a:solidFill>
                  <a:srgbClr val="E5E0DF"/>
                </a:solidFill>
                <a:latin typeface="Barlow" pitchFamily="34" charset="0"/>
                <a:ea typeface="Barlow" pitchFamily="34" charset="-122"/>
                <a:cs typeface="Barlow" pitchFamily="34" charset="-120"/>
              </a:rPr>
              <a:t>A national youth cyber defense competition.</a:t>
            </a:r>
            <a:endParaRPr lang="en-US" sz="1400" dirty="0"/>
          </a:p>
        </p:txBody>
      </p:sp>
      <p:sp>
        <p:nvSpPr>
          <p:cNvPr id="10" name="Shape 7"/>
          <p:cNvSpPr/>
          <p:nvPr/>
        </p:nvSpPr>
        <p:spPr>
          <a:xfrm>
            <a:off x="7493079" y="4744403"/>
            <a:ext cx="535305" cy="22860"/>
          </a:xfrm>
          <a:prstGeom prst="roundRect">
            <a:avLst>
              <a:gd name="adj" fmla="val 327844"/>
            </a:avLst>
          </a:prstGeom>
          <a:solidFill>
            <a:srgbClr val="922022"/>
          </a:solidFill>
          <a:ln/>
        </p:spPr>
      </p:sp>
      <p:sp>
        <p:nvSpPr>
          <p:cNvPr id="11" name="Shape 8"/>
          <p:cNvSpPr/>
          <p:nvPr/>
        </p:nvSpPr>
        <p:spPr>
          <a:xfrm>
            <a:off x="7114461" y="4555093"/>
            <a:ext cx="401479" cy="401479"/>
          </a:xfrm>
          <a:prstGeom prst="roundRect">
            <a:avLst>
              <a:gd name="adj" fmla="val 18667"/>
            </a:avLst>
          </a:prstGeom>
          <a:solidFill>
            <a:srgbClr val="790709"/>
          </a:solidFill>
          <a:ln w="7620">
            <a:solidFill>
              <a:srgbClr val="922022"/>
            </a:solidFill>
            <a:prstDash val="solid"/>
          </a:ln>
        </p:spPr>
      </p:sp>
      <p:sp>
        <p:nvSpPr>
          <p:cNvPr id="12" name="Text 9"/>
          <p:cNvSpPr/>
          <p:nvPr/>
        </p:nvSpPr>
        <p:spPr>
          <a:xfrm>
            <a:off x="7196257" y="4607183"/>
            <a:ext cx="237887" cy="297299"/>
          </a:xfrm>
          <a:prstGeom prst="rect">
            <a:avLst/>
          </a:prstGeom>
          <a:noFill/>
          <a:ln/>
        </p:spPr>
        <p:txBody>
          <a:bodyPr wrap="none" lIns="0" tIns="0" rIns="0" bIns="0" rtlCol="0" anchor="t"/>
          <a:lstStyle/>
          <a:p>
            <a:pPr algn="ctr" indent="0" marL="0">
              <a:lnSpc>
                <a:spcPts val="1850"/>
              </a:lnSpc>
              <a:buNone/>
            </a:pPr>
            <a:r>
              <a:rPr lang="en-US" sz="1850" dirty="0">
                <a:solidFill>
                  <a:srgbClr val="E5E0DF"/>
                </a:solidFill>
                <a:latin typeface="Barlow Medium" pitchFamily="34" charset="0"/>
                <a:ea typeface="Barlow Medium" pitchFamily="34" charset="-122"/>
                <a:cs typeface="Barlow Medium" pitchFamily="34" charset="-120"/>
              </a:rPr>
              <a:t>2</a:t>
            </a:r>
            <a:endParaRPr lang="en-US" sz="1850" dirty="0"/>
          </a:p>
        </p:txBody>
      </p:sp>
      <p:sp>
        <p:nvSpPr>
          <p:cNvPr id="13" name="Text 10"/>
          <p:cNvSpPr/>
          <p:nvPr/>
        </p:nvSpPr>
        <p:spPr>
          <a:xfrm>
            <a:off x="8207335" y="4616410"/>
            <a:ext cx="1982629" cy="247769"/>
          </a:xfrm>
          <a:prstGeom prst="rect">
            <a:avLst/>
          </a:prstGeom>
          <a:noFill/>
          <a:ln/>
        </p:spPr>
        <p:txBody>
          <a:bodyPr wrap="none" lIns="0" tIns="0" rIns="0" bIns="0" rtlCol="0" anchor="t"/>
          <a:lstStyle/>
          <a:p>
            <a:pPr algn="l" indent="0" marL="0">
              <a:lnSpc>
                <a:spcPts val="1950"/>
              </a:lnSpc>
              <a:buNone/>
            </a:pPr>
            <a:r>
              <a:rPr lang="en-US" sz="1550" dirty="0">
                <a:solidFill>
                  <a:srgbClr val="E5E0DF"/>
                </a:solidFill>
                <a:latin typeface="Barlow Medium" pitchFamily="34" charset="0"/>
                <a:ea typeface="Barlow Medium" pitchFamily="34" charset="-122"/>
                <a:cs typeface="Barlow Medium" pitchFamily="34" charset="-120"/>
              </a:rPr>
              <a:t>Skills Learned</a:t>
            </a:r>
            <a:endParaRPr lang="en-US" sz="1550" dirty="0"/>
          </a:p>
        </p:txBody>
      </p:sp>
      <p:sp>
        <p:nvSpPr>
          <p:cNvPr id="14" name="Text 11"/>
          <p:cNvSpPr/>
          <p:nvPr/>
        </p:nvSpPr>
        <p:spPr>
          <a:xfrm>
            <a:off x="8207335" y="4971217"/>
            <a:ext cx="5798582" cy="285512"/>
          </a:xfrm>
          <a:prstGeom prst="rect">
            <a:avLst/>
          </a:prstGeom>
          <a:noFill/>
          <a:ln/>
        </p:spPr>
        <p:txBody>
          <a:bodyPr wrap="none" lIns="0" tIns="0" rIns="0" bIns="0" rtlCol="0" anchor="t"/>
          <a:lstStyle/>
          <a:p>
            <a:pPr algn="l" indent="0" marL="0">
              <a:lnSpc>
                <a:spcPts val="2200"/>
              </a:lnSpc>
              <a:buNone/>
            </a:pPr>
            <a:r>
              <a:rPr lang="en-US" sz="1400" dirty="0">
                <a:solidFill>
                  <a:srgbClr val="E5E0DF"/>
                </a:solidFill>
                <a:latin typeface="Barlow" pitchFamily="34" charset="0"/>
                <a:ea typeface="Barlow" pitchFamily="34" charset="-122"/>
                <a:cs typeface="Barlow" pitchFamily="34" charset="-120"/>
              </a:rPr>
              <a:t>System administration, network security, and forensics.</a:t>
            </a:r>
            <a:endParaRPr lang="en-US" sz="1400" dirty="0"/>
          </a:p>
        </p:txBody>
      </p:sp>
      <p:sp>
        <p:nvSpPr>
          <p:cNvPr id="15" name="Shape 12"/>
          <p:cNvSpPr/>
          <p:nvPr/>
        </p:nvSpPr>
        <p:spPr>
          <a:xfrm>
            <a:off x="6602016" y="5667137"/>
            <a:ext cx="535305" cy="22860"/>
          </a:xfrm>
          <a:prstGeom prst="roundRect">
            <a:avLst>
              <a:gd name="adj" fmla="val 327844"/>
            </a:avLst>
          </a:prstGeom>
          <a:solidFill>
            <a:srgbClr val="922022"/>
          </a:solidFill>
          <a:ln/>
        </p:spPr>
      </p:sp>
      <p:sp>
        <p:nvSpPr>
          <p:cNvPr id="16" name="Shape 13"/>
          <p:cNvSpPr/>
          <p:nvPr/>
        </p:nvSpPr>
        <p:spPr>
          <a:xfrm>
            <a:off x="7114461" y="5477828"/>
            <a:ext cx="401479" cy="401479"/>
          </a:xfrm>
          <a:prstGeom prst="roundRect">
            <a:avLst>
              <a:gd name="adj" fmla="val 18667"/>
            </a:avLst>
          </a:prstGeom>
          <a:solidFill>
            <a:srgbClr val="790709"/>
          </a:solidFill>
          <a:ln w="7620">
            <a:solidFill>
              <a:srgbClr val="922022"/>
            </a:solidFill>
            <a:prstDash val="solid"/>
          </a:ln>
        </p:spPr>
      </p:sp>
      <p:sp>
        <p:nvSpPr>
          <p:cNvPr id="17" name="Text 14"/>
          <p:cNvSpPr/>
          <p:nvPr/>
        </p:nvSpPr>
        <p:spPr>
          <a:xfrm>
            <a:off x="7196257" y="5529917"/>
            <a:ext cx="237887" cy="297299"/>
          </a:xfrm>
          <a:prstGeom prst="rect">
            <a:avLst/>
          </a:prstGeom>
          <a:noFill/>
          <a:ln/>
        </p:spPr>
        <p:txBody>
          <a:bodyPr wrap="none" lIns="0" tIns="0" rIns="0" bIns="0" rtlCol="0" anchor="t"/>
          <a:lstStyle/>
          <a:p>
            <a:pPr algn="ctr" indent="0" marL="0">
              <a:lnSpc>
                <a:spcPts val="1850"/>
              </a:lnSpc>
              <a:buNone/>
            </a:pPr>
            <a:r>
              <a:rPr lang="en-US" sz="1850" dirty="0">
                <a:solidFill>
                  <a:srgbClr val="E5E0DF"/>
                </a:solidFill>
                <a:latin typeface="Barlow Medium" pitchFamily="34" charset="0"/>
                <a:ea typeface="Barlow Medium" pitchFamily="34" charset="-122"/>
                <a:cs typeface="Barlow Medium" pitchFamily="34" charset="-120"/>
              </a:rPr>
              <a:t>3</a:t>
            </a:r>
            <a:endParaRPr lang="en-US" sz="1850" dirty="0"/>
          </a:p>
        </p:txBody>
      </p:sp>
      <p:sp>
        <p:nvSpPr>
          <p:cNvPr id="18" name="Text 15"/>
          <p:cNvSpPr/>
          <p:nvPr/>
        </p:nvSpPr>
        <p:spPr>
          <a:xfrm>
            <a:off x="4440436" y="5539145"/>
            <a:ext cx="1982629" cy="247769"/>
          </a:xfrm>
          <a:prstGeom prst="rect">
            <a:avLst/>
          </a:prstGeom>
          <a:noFill/>
          <a:ln/>
        </p:spPr>
        <p:txBody>
          <a:bodyPr wrap="none" lIns="0" tIns="0" rIns="0" bIns="0" rtlCol="0" anchor="t"/>
          <a:lstStyle/>
          <a:p>
            <a:pPr algn="r" indent="0" marL="0">
              <a:lnSpc>
                <a:spcPts val="1950"/>
              </a:lnSpc>
              <a:buNone/>
            </a:pPr>
            <a:r>
              <a:rPr lang="en-US" sz="1550" dirty="0">
                <a:solidFill>
                  <a:srgbClr val="E5E0DF"/>
                </a:solidFill>
                <a:latin typeface="Barlow Medium" pitchFamily="34" charset="0"/>
                <a:ea typeface="Barlow Medium" pitchFamily="34" charset="-122"/>
                <a:cs typeface="Barlow Medium" pitchFamily="34" charset="-120"/>
              </a:rPr>
              <a:t>Benefits</a:t>
            </a:r>
            <a:endParaRPr lang="en-US" sz="1550" dirty="0"/>
          </a:p>
        </p:txBody>
      </p:sp>
      <p:sp>
        <p:nvSpPr>
          <p:cNvPr id="19" name="Text 16"/>
          <p:cNvSpPr/>
          <p:nvPr/>
        </p:nvSpPr>
        <p:spPr>
          <a:xfrm>
            <a:off x="624483" y="5893951"/>
            <a:ext cx="5798582" cy="285512"/>
          </a:xfrm>
          <a:prstGeom prst="rect">
            <a:avLst/>
          </a:prstGeom>
          <a:noFill/>
          <a:ln/>
        </p:spPr>
        <p:txBody>
          <a:bodyPr wrap="none" lIns="0" tIns="0" rIns="0" bIns="0" rtlCol="0" anchor="t"/>
          <a:lstStyle/>
          <a:p>
            <a:pPr algn="r" indent="0" marL="0">
              <a:lnSpc>
                <a:spcPts val="2200"/>
              </a:lnSpc>
              <a:buNone/>
            </a:pPr>
            <a:r>
              <a:rPr lang="en-US" sz="1400" dirty="0">
                <a:solidFill>
                  <a:srgbClr val="E5E0DF"/>
                </a:solidFill>
                <a:latin typeface="Barlow" pitchFamily="34" charset="0"/>
                <a:ea typeface="Barlow" pitchFamily="34" charset="-122"/>
                <a:cs typeface="Barlow" pitchFamily="34" charset="-120"/>
              </a:rPr>
              <a:t>Teamwork, leadership, and career opportunities.</a:t>
            </a:r>
            <a:endParaRPr lang="en-US" sz="1400" dirty="0"/>
          </a:p>
        </p:txBody>
      </p:sp>
      <p:sp>
        <p:nvSpPr>
          <p:cNvPr id="20" name="Text 17"/>
          <p:cNvSpPr/>
          <p:nvPr/>
        </p:nvSpPr>
        <p:spPr>
          <a:xfrm>
            <a:off x="624483" y="7167443"/>
            <a:ext cx="13381434" cy="571024"/>
          </a:xfrm>
          <a:prstGeom prst="rect">
            <a:avLst/>
          </a:prstGeom>
          <a:noFill/>
          <a:ln/>
        </p:spPr>
        <p:txBody>
          <a:bodyPr wrap="square" lIns="0" tIns="0" rIns="0" bIns="0" rtlCol="0" anchor="t"/>
          <a:lstStyle/>
          <a:p>
            <a:pPr algn="l" indent="0" marL="0">
              <a:lnSpc>
                <a:spcPts val="2200"/>
              </a:lnSpc>
              <a:buNone/>
            </a:pPr>
            <a:r>
              <a:rPr lang="en-US" sz="1400" dirty="0">
                <a:solidFill>
                  <a:srgbClr val="E5E0DF"/>
                </a:solidFill>
                <a:latin typeface="Barlow" pitchFamily="34" charset="0"/>
                <a:ea typeface="Barlow" pitchFamily="34" charset="-122"/>
                <a:cs typeface="Barlow" pitchFamily="34" charset="-120"/>
              </a:rPr>
              <a:t>CyberPatriot is a leading cyber defense competition where teams manage and secure virtual networks. Participants gain valuable skills in system administration, network security, and forensics. It promotes teamwork, leadership, and opens doors to career paths.</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4037" y="1267063"/>
            <a:ext cx="7451646"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Certifications &amp; Online Courses</a:t>
            </a:r>
            <a:endParaRPr lang="en-US" sz="4300" dirty="0"/>
          </a:p>
        </p:txBody>
      </p:sp>
      <p:sp>
        <p:nvSpPr>
          <p:cNvPr id="3" name="Text 1"/>
          <p:cNvSpPr/>
          <p:nvPr/>
        </p:nvSpPr>
        <p:spPr>
          <a:xfrm>
            <a:off x="1334453" y="3144322"/>
            <a:ext cx="3229094" cy="342900"/>
          </a:xfrm>
          <a:prstGeom prst="rect">
            <a:avLst/>
          </a:prstGeom>
          <a:noFill/>
          <a:ln/>
        </p:spPr>
        <p:txBody>
          <a:bodyPr wrap="none" lIns="0" tIns="0" rIns="0" bIns="0" rtlCol="0" anchor="t"/>
          <a:lstStyle/>
          <a:p>
            <a:pPr algn="r" indent="0" marL="0">
              <a:lnSpc>
                <a:spcPts val="2700"/>
              </a:lnSpc>
              <a:buNone/>
            </a:pPr>
            <a:r>
              <a:rPr lang="en-US" sz="2150" b="1" dirty="0">
                <a:solidFill>
                  <a:srgbClr val="E5E0DF"/>
                </a:solidFill>
                <a:latin typeface="Barlow Medium" pitchFamily="34" charset="0"/>
                <a:ea typeface="Barlow Medium" pitchFamily="34" charset="-122"/>
                <a:cs typeface="Barlow Medium" pitchFamily="34" charset="-120"/>
              </a:rPr>
              <a:t>Certifications to Consider:</a:t>
            </a:r>
            <a:endParaRPr lang="en-US" sz="2150" dirty="0"/>
          </a:p>
        </p:txBody>
      </p:sp>
      <p:sp>
        <p:nvSpPr>
          <p:cNvPr id="4" name="Text 2"/>
          <p:cNvSpPr/>
          <p:nvPr/>
        </p:nvSpPr>
        <p:spPr>
          <a:xfrm>
            <a:off x="864037" y="3635335"/>
            <a:ext cx="3699510" cy="395049"/>
          </a:xfrm>
          <a:prstGeom prst="rect">
            <a:avLst/>
          </a:prstGeom>
          <a:noFill/>
          <a:ln/>
        </p:spPr>
        <p:txBody>
          <a:bodyPr wrap="none" lIns="0" tIns="0" rIns="0" bIns="0" rtlCol="0" anchor="t"/>
          <a:lstStyle/>
          <a:p>
            <a:pPr algn="l" marL="342900" indent="-342900">
              <a:lnSpc>
                <a:spcPts val="3100"/>
              </a:lnSpc>
              <a:buSzPct val="100000"/>
              <a:buChar char="•"/>
            </a:pPr>
            <a:r>
              <a:rPr lang="en-US" sz="1900" dirty="0">
                <a:solidFill>
                  <a:srgbClr val="E5E0DF"/>
                </a:solidFill>
                <a:latin typeface="Barlow" pitchFamily="34" charset="0"/>
                <a:ea typeface="Barlow" pitchFamily="34" charset="-122"/>
                <a:cs typeface="Barlow" pitchFamily="34" charset="-120"/>
              </a:rPr>
              <a:t>GIAC Certs</a:t>
            </a:r>
            <a:endParaRPr lang="en-US" sz="1900" dirty="0"/>
          </a:p>
        </p:txBody>
      </p:sp>
      <p:sp>
        <p:nvSpPr>
          <p:cNvPr id="5" name="Text 3"/>
          <p:cNvSpPr/>
          <p:nvPr/>
        </p:nvSpPr>
        <p:spPr>
          <a:xfrm>
            <a:off x="864037" y="4116705"/>
            <a:ext cx="3699510" cy="790099"/>
          </a:xfrm>
          <a:prstGeom prst="rect">
            <a:avLst/>
          </a:prstGeom>
          <a:noFill/>
          <a:ln/>
        </p:spPr>
        <p:txBody>
          <a:bodyPr wrap="square" lIns="0" tIns="0" rIns="0" bIns="0" rtlCol="0" anchor="t"/>
          <a:lstStyle/>
          <a:p>
            <a:pPr algn="l" marL="342900" indent="-342900">
              <a:lnSpc>
                <a:spcPts val="3100"/>
              </a:lnSpc>
              <a:buSzPct val="100000"/>
              <a:buChar char="•"/>
            </a:pPr>
            <a:r>
              <a:rPr lang="en-US" sz="1900" i="1" dirty="0">
                <a:solidFill>
                  <a:srgbClr val="E5E0DF"/>
                </a:solidFill>
                <a:latin typeface="Barlow" pitchFamily="34" charset="0"/>
                <a:ea typeface="Barlow" pitchFamily="34" charset="-122"/>
                <a:cs typeface="Barlow" pitchFamily="34" charset="-120"/>
              </a:rPr>
              <a:t>CompTIA (ITF+, A+, Network+, Security+)</a:t>
            </a:r>
            <a:endParaRPr lang="en-US" sz="1900" dirty="0"/>
          </a:p>
        </p:txBody>
      </p:sp>
      <p:sp>
        <p:nvSpPr>
          <p:cNvPr id="6" name="Text 4"/>
          <p:cNvSpPr/>
          <p:nvPr/>
        </p:nvSpPr>
        <p:spPr>
          <a:xfrm>
            <a:off x="864037" y="4993124"/>
            <a:ext cx="3699510" cy="395049"/>
          </a:xfrm>
          <a:prstGeom prst="rect">
            <a:avLst/>
          </a:prstGeom>
          <a:noFill/>
          <a:ln/>
        </p:spPr>
        <p:txBody>
          <a:bodyPr wrap="none" lIns="0" tIns="0" rIns="0" bIns="0" rtlCol="0" anchor="t"/>
          <a:lstStyle/>
          <a:p>
            <a:pPr algn="l" marL="342900" indent="-342900">
              <a:lnSpc>
                <a:spcPts val="3100"/>
              </a:lnSpc>
              <a:buSzPct val="100000"/>
              <a:buChar char="•"/>
            </a:pPr>
            <a:r>
              <a:rPr lang="en-US" sz="1900" i="1" dirty="0">
                <a:solidFill>
                  <a:srgbClr val="E5E0DF"/>
                </a:solidFill>
                <a:latin typeface="Barlow" pitchFamily="34" charset="0"/>
                <a:ea typeface="Barlow" pitchFamily="34" charset="-122"/>
                <a:cs typeface="Barlow" pitchFamily="34" charset="-120"/>
              </a:rPr>
              <a:t>Cisco (CCNA)</a:t>
            </a:r>
            <a:endParaRPr lang="en-US" sz="1900" dirty="0"/>
          </a:p>
        </p:txBody>
      </p:sp>
      <p:sp>
        <p:nvSpPr>
          <p:cNvPr id="7" name="Text 5"/>
          <p:cNvSpPr/>
          <p:nvPr/>
        </p:nvSpPr>
        <p:spPr>
          <a:xfrm>
            <a:off x="864037" y="5474494"/>
            <a:ext cx="3699510" cy="790099"/>
          </a:xfrm>
          <a:prstGeom prst="rect">
            <a:avLst/>
          </a:prstGeom>
          <a:noFill/>
          <a:ln/>
        </p:spPr>
        <p:txBody>
          <a:bodyPr wrap="square" lIns="0" tIns="0" rIns="0" bIns="0" rtlCol="0" anchor="t"/>
          <a:lstStyle/>
          <a:p>
            <a:pPr algn="l" marL="342900" indent="-342900">
              <a:lnSpc>
                <a:spcPts val="3100"/>
              </a:lnSpc>
              <a:buSzPct val="100000"/>
              <a:buChar char="•"/>
            </a:pPr>
            <a:r>
              <a:rPr lang="en-US" sz="1900" i="1" dirty="0">
                <a:solidFill>
                  <a:srgbClr val="E5E0DF"/>
                </a:solidFill>
                <a:latin typeface="Barlow" pitchFamily="34" charset="0"/>
                <a:ea typeface="Barlow" pitchFamily="34" charset="-122"/>
                <a:cs typeface="Barlow" pitchFamily="34" charset="-120"/>
              </a:rPr>
              <a:t>(ISC)² Certified in Cybersecurity</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(entry-level).</a:t>
            </a:r>
            <a:endParaRPr lang="en-US" sz="1900" dirty="0"/>
          </a:p>
        </p:txBody>
      </p:sp>
      <p:pic>
        <p:nvPicPr>
          <p:cNvPr id="8" name="Image 0" descr="preencoded.png">    </p:cNvPr>
          <p:cNvPicPr>
            <a:picLocks noChangeAspect="1"/>
          </p:cNvPicPr>
          <p:nvPr/>
        </p:nvPicPr>
        <p:blipFill>
          <a:blip r:embed="rId1"/>
          <a:stretch>
            <a:fillRect/>
          </a:stretch>
        </p:blipFill>
        <p:spPr>
          <a:xfrm>
            <a:off x="5057299" y="2446615"/>
            <a:ext cx="4515803" cy="4515803"/>
          </a:xfrm>
          <a:prstGeom prst="rect">
            <a:avLst/>
          </a:prstGeom>
        </p:spPr>
      </p:pic>
      <p:sp>
        <p:nvSpPr>
          <p:cNvPr id="9" name="Text 6"/>
          <p:cNvSpPr/>
          <p:nvPr/>
        </p:nvSpPr>
        <p:spPr>
          <a:xfrm>
            <a:off x="5573435" y="4201835"/>
            <a:ext cx="369332" cy="461724"/>
          </a:xfrm>
          <a:prstGeom prst="rect">
            <a:avLst/>
          </a:prstGeom>
          <a:noFill/>
          <a:ln/>
        </p:spPr>
        <p:txBody>
          <a:bodyPr wrap="none" lIns="0" tIns="0" rIns="0" bIns="0" rtlCol="0" anchor="t"/>
          <a:lstStyle/>
          <a:p>
            <a:pPr algn="l" indent="0" marL="0">
              <a:lnSpc>
                <a:spcPts val="4650"/>
              </a:lnSpc>
              <a:buNone/>
            </a:pPr>
            <a:r>
              <a:rPr lang="en-US" sz="2900" dirty="0">
                <a:solidFill>
                  <a:srgbClr val="E5E0DF"/>
                </a:solidFill>
                <a:latin typeface="Barlow Medium" pitchFamily="34" charset="0"/>
                <a:ea typeface="Barlow Medium" pitchFamily="34" charset="-122"/>
                <a:cs typeface="Barlow Medium" pitchFamily="34" charset="-120"/>
              </a:rPr>
              <a:t>1</a:t>
            </a:r>
            <a:endParaRPr lang="en-US" sz="2900" dirty="0"/>
          </a:p>
        </p:txBody>
      </p:sp>
      <p:sp>
        <p:nvSpPr>
          <p:cNvPr id="10" name="Text 7"/>
          <p:cNvSpPr/>
          <p:nvPr/>
        </p:nvSpPr>
        <p:spPr>
          <a:xfrm>
            <a:off x="9943386" y="2842379"/>
            <a:ext cx="3242786" cy="342900"/>
          </a:xfrm>
          <a:prstGeom prst="rect">
            <a:avLst/>
          </a:prstGeom>
          <a:noFill/>
          <a:ln/>
        </p:spPr>
        <p:txBody>
          <a:bodyPr wrap="none" lIns="0" tIns="0" rIns="0" bIns="0" rtlCol="0" anchor="t"/>
          <a:lstStyle/>
          <a:p>
            <a:pPr algn="l" indent="0" marL="0">
              <a:lnSpc>
                <a:spcPts val="2700"/>
              </a:lnSpc>
              <a:buNone/>
            </a:pPr>
            <a:r>
              <a:rPr lang="en-US" sz="2150" b="1" dirty="0">
                <a:solidFill>
                  <a:srgbClr val="E5E0DF"/>
                </a:solidFill>
                <a:latin typeface="Barlow Medium" pitchFamily="34" charset="0"/>
                <a:ea typeface="Barlow Medium" pitchFamily="34" charset="-122"/>
                <a:cs typeface="Barlow Medium" pitchFamily="34" charset="-120"/>
              </a:rPr>
              <a:t>Online Learning Platforms:</a:t>
            </a:r>
            <a:endParaRPr lang="en-US" sz="2150" dirty="0"/>
          </a:p>
        </p:txBody>
      </p:sp>
      <p:sp>
        <p:nvSpPr>
          <p:cNvPr id="11" name="Text 8"/>
          <p:cNvSpPr/>
          <p:nvPr/>
        </p:nvSpPr>
        <p:spPr>
          <a:xfrm>
            <a:off x="9943386" y="3333393"/>
            <a:ext cx="3822978" cy="790099"/>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Coursera, edX, Udemy, Khan Academy</a:t>
            </a:r>
            <a:endParaRPr lang="en-US" sz="1900" dirty="0"/>
          </a:p>
        </p:txBody>
      </p:sp>
      <p:pic>
        <p:nvPicPr>
          <p:cNvPr id="12" name="Image 1" descr="preencoded.png">    </p:cNvPr>
          <p:cNvPicPr>
            <a:picLocks noChangeAspect="1"/>
          </p:cNvPicPr>
          <p:nvPr/>
        </p:nvPicPr>
        <p:blipFill>
          <a:blip r:embed="rId2"/>
          <a:stretch>
            <a:fillRect/>
          </a:stretch>
        </p:blipFill>
        <p:spPr>
          <a:xfrm>
            <a:off x="5057299" y="2446615"/>
            <a:ext cx="4515803" cy="4515803"/>
          </a:xfrm>
          <a:prstGeom prst="rect">
            <a:avLst/>
          </a:prstGeom>
        </p:spPr>
      </p:pic>
      <p:sp>
        <p:nvSpPr>
          <p:cNvPr id="13" name="Text 9"/>
          <p:cNvSpPr/>
          <p:nvPr/>
        </p:nvSpPr>
        <p:spPr>
          <a:xfrm>
            <a:off x="8144351" y="3261122"/>
            <a:ext cx="369332" cy="461724"/>
          </a:xfrm>
          <a:prstGeom prst="rect">
            <a:avLst/>
          </a:prstGeom>
          <a:noFill/>
          <a:ln/>
        </p:spPr>
        <p:txBody>
          <a:bodyPr wrap="none" lIns="0" tIns="0" rIns="0" bIns="0" rtlCol="0" anchor="t"/>
          <a:lstStyle/>
          <a:p>
            <a:pPr algn="l" indent="0" marL="0">
              <a:lnSpc>
                <a:spcPts val="4650"/>
              </a:lnSpc>
              <a:buNone/>
            </a:pPr>
            <a:r>
              <a:rPr lang="en-US" sz="2900" dirty="0">
                <a:solidFill>
                  <a:srgbClr val="E5E0DF"/>
                </a:solidFill>
                <a:latin typeface="Barlow Medium" pitchFamily="34" charset="0"/>
                <a:ea typeface="Barlow Medium" pitchFamily="34" charset="-122"/>
                <a:cs typeface="Barlow Medium" pitchFamily="34" charset="-120"/>
              </a:rPr>
              <a:t>2</a:t>
            </a:r>
            <a:endParaRPr lang="en-US" sz="2900" dirty="0"/>
          </a:p>
        </p:txBody>
      </p:sp>
      <p:sp>
        <p:nvSpPr>
          <p:cNvPr id="14" name="Text 10"/>
          <p:cNvSpPr/>
          <p:nvPr/>
        </p:nvSpPr>
        <p:spPr>
          <a:xfrm>
            <a:off x="9943386" y="5285423"/>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5E0DF"/>
                </a:solidFill>
                <a:latin typeface="Barlow Medium" pitchFamily="34" charset="0"/>
                <a:ea typeface="Barlow Medium" pitchFamily="34" charset="-122"/>
                <a:cs typeface="Barlow Medium" pitchFamily="34" charset="-120"/>
              </a:rPr>
              <a:t>Value to Your Profile:</a:t>
            </a:r>
            <a:endParaRPr lang="en-US" sz="2150" dirty="0"/>
          </a:p>
        </p:txBody>
      </p:sp>
      <p:sp>
        <p:nvSpPr>
          <p:cNvPr id="15" name="Text 11"/>
          <p:cNvSpPr/>
          <p:nvPr/>
        </p:nvSpPr>
        <p:spPr>
          <a:xfrm>
            <a:off x="9943386" y="5776436"/>
            <a:ext cx="3822978" cy="790099"/>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Demonstrates </a:t>
            </a:r>
            <a:pPr algn="l" indent="0" marL="0">
              <a:lnSpc>
                <a:spcPts val="3100"/>
              </a:lnSpc>
              <a:buNone/>
            </a:pPr>
            <a:r>
              <a:rPr lang="en-US" sz="1900" i="1" dirty="0">
                <a:solidFill>
                  <a:srgbClr val="E5E0DF"/>
                </a:solidFill>
                <a:latin typeface="Barlow" pitchFamily="34" charset="0"/>
                <a:ea typeface="Barlow" pitchFamily="34" charset="-122"/>
                <a:cs typeface="Barlow" pitchFamily="34" charset="-120"/>
              </a:rPr>
              <a:t>depth of knowledge</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and </a:t>
            </a:r>
            <a:pPr algn="l" indent="0" marL="0">
              <a:lnSpc>
                <a:spcPts val="3100"/>
              </a:lnSpc>
              <a:buNone/>
            </a:pPr>
            <a:r>
              <a:rPr lang="en-US" sz="1900" i="1" dirty="0">
                <a:solidFill>
                  <a:srgbClr val="E5E0DF"/>
                </a:solidFill>
                <a:latin typeface="Barlow" pitchFamily="34" charset="0"/>
                <a:ea typeface="Barlow" pitchFamily="34" charset="-122"/>
                <a:cs typeface="Barlow" pitchFamily="34" charset="-120"/>
              </a:rPr>
              <a:t>professional readiness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a:t>
            </a:r>
            <a:endParaRPr lang="en-US" sz="1900" dirty="0"/>
          </a:p>
        </p:txBody>
      </p:sp>
      <p:pic>
        <p:nvPicPr>
          <p:cNvPr id="16" name="Image 2" descr="preencoded.png">    </p:cNvPr>
          <p:cNvPicPr>
            <a:picLocks noChangeAspect="1"/>
          </p:cNvPicPr>
          <p:nvPr/>
        </p:nvPicPr>
        <p:blipFill>
          <a:blip r:embed="rId3"/>
          <a:stretch>
            <a:fillRect/>
          </a:stretch>
        </p:blipFill>
        <p:spPr>
          <a:xfrm>
            <a:off x="5057299" y="2446615"/>
            <a:ext cx="4515803" cy="4515803"/>
          </a:xfrm>
          <a:prstGeom prst="rect">
            <a:avLst/>
          </a:prstGeom>
        </p:spPr>
      </p:pic>
      <p:sp>
        <p:nvSpPr>
          <p:cNvPr id="17" name="Text 12"/>
          <p:cNvSpPr/>
          <p:nvPr/>
        </p:nvSpPr>
        <p:spPr>
          <a:xfrm>
            <a:off x="7673697" y="5957887"/>
            <a:ext cx="369332" cy="461724"/>
          </a:xfrm>
          <a:prstGeom prst="rect">
            <a:avLst/>
          </a:prstGeom>
          <a:noFill/>
          <a:ln/>
        </p:spPr>
        <p:txBody>
          <a:bodyPr wrap="none" lIns="0" tIns="0" rIns="0" bIns="0" rtlCol="0" anchor="t"/>
          <a:lstStyle/>
          <a:p>
            <a:pPr algn="l" indent="0" marL="0">
              <a:lnSpc>
                <a:spcPts val="4650"/>
              </a:lnSpc>
              <a:buNone/>
            </a:pPr>
            <a:r>
              <a:rPr lang="en-US" sz="2900" dirty="0">
                <a:solidFill>
                  <a:srgbClr val="E5E0DF"/>
                </a:solidFill>
                <a:latin typeface="Barlow Medium" pitchFamily="34" charset="0"/>
                <a:ea typeface="Barlow Medium" pitchFamily="34" charset="-122"/>
                <a:cs typeface="Barlow Medium" pitchFamily="34" charset="-120"/>
              </a:rPr>
              <a:t>3</a:t>
            </a:r>
            <a:endParaRPr lang="en-US" sz="2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1643" y="598408"/>
            <a:ext cx="10011727" cy="604480"/>
          </a:xfrm>
          <a:prstGeom prst="rect">
            <a:avLst/>
          </a:prstGeom>
          <a:noFill/>
          <a:ln/>
        </p:spPr>
        <p:txBody>
          <a:bodyPr wrap="none" lIns="0" tIns="0" rIns="0" bIns="0" rtlCol="0" anchor="t"/>
          <a:lstStyle/>
          <a:p>
            <a:pPr algn="l" indent="0" marL="0">
              <a:lnSpc>
                <a:spcPts val="4750"/>
              </a:lnSpc>
              <a:buNone/>
            </a:pPr>
            <a:r>
              <a:rPr lang="en-US" sz="3800" dirty="0">
                <a:solidFill>
                  <a:srgbClr val="FFFFFF"/>
                </a:solidFill>
                <a:latin typeface="Barlow Medium" pitchFamily="34" charset="0"/>
                <a:ea typeface="Barlow Medium" pitchFamily="34" charset="-122"/>
                <a:cs typeface="Barlow Medium" pitchFamily="34" charset="-120"/>
              </a:rPr>
              <a:t>Personal Projects &amp; Open-Source Contributions</a:t>
            </a:r>
            <a:endParaRPr lang="en-US" sz="3800" dirty="0"/>
          </a:p>
        </p:txBody>
      </p:sp>
      <p:pic>
        <p:nvPicPr>
          <p:cNvPr id="3" name="Image 0" descr="preencoded.png">    </p:cNvPr>
          <p:cNvPicPr>
            <a:picLocks noChangeAspect="1"/>
          </p:cNvPicPr>
          <p:nvPr/>
        </p:nvPicPr>
        <p:blipFill>
          <a:blip r:embed="rId1"/>
          <a:stretch>
            <a:fillRect/>
          </a:stretch>
        </p:blipFill>
        <p:spPr>
          <a:xfrm>
            <a:off x="3227308" y="1638062"/>
            <a:ext cx="1621988" cy="737235"/>
          </a:xfrm>
          <a:prstGeom prst="rect">
            <a:avLst/>
          </a:prstGeom>
        </p:spPr>
      </p:pic>
      <p:sp>
        <p:nvSpPr>
          <p:cNvPr id="4" name="Text 1"/>
          <p:cNvSpPr/>
          <p:nvPr/>
        </p:nvSpPr>
        <p:spPr>
          <a:xfrm>
            <a:off x="3885248" y="1893332"/>
            <a:ext cx="305991" cy="382429"/>
          </a:xfrm>
          <a:prstGeom prst="rect">
            <a:avLst/>
          </a:prstGeom>
          <a:noFill/>
          <a:ln/>
        </p:spPr>
        <p:txBody>
          <a:bodyPr wrap="none" lIns="0" tIns="0" rIns="0" bIns="0" rtlCol="0" anchor="t"/>
          <a:lstStyle/>
          <a:p>
            <a:pPr algn="ctr" indent="0" marL="0">
              <a:lnSpc>
                <a:spcPts val="3850"/>
              </a:lnSpc>
              <a:buNone/>
            </a:pPr>
            <a:r>
              <a:rPr lang="en-US" sz="2400" dirty="0">
                <a:solidFill>
                  <a:srgbClr val="E5E0DF"/>
                </a:solidFill>
                <a:latin typeface="Barlow Medium" pitchFamily="34" charset="0"/>
                <a:ea typeface="Barlow Medium" pitchFamily="34" charset="-122"/>
                <a:cs typeface="Barlow Medium" pitchFamily="34" charset="-120"/>
              </a:rPr>
              <a:t>1</a:t>
            </a:r>
            <a:endParaRPr lang="en-US" sz="2400" dirty="0"/>
          </a:p>
        </p:txBody>
      </p:sp>
      <p:sp>
        <p:nvSpPr>
          <p:cNvPr id="5" name="Text 2"/>
          <p:cNvSpPr/>
          <p:nvPr/>
        </p:nvSpPr>
        <p:spPr>
          <a:xfrm>
            <a:off x="5066824" y="1855589"/>
            <a:ext cx="1527334" cy="302181"/>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Barlow Medium" pitchFamily="34" charset="0"/>
                <a:ea typeface="Barlow Medium" pitchFamily="34" charset="-122"/>
                <a:cs typeface="Barlow Medium" pitchFamily="34" charset="-120"/>
              </a:rPr>
              <a:t>Deep Learning</a:t>
            </a:r>
            <a:endParaRPr lang="en-US" sz="1900" dirty="0"/>
          </a:p>
        </p:txBody>
      </p:sp>
      <p:sp>
        <p:nvSpPr>
          <p:cNvPr id="6" name="Shape 3"/>
          <p:cNvSpPr/>
          <p:nvPr/>
        </p:nvSpPr>
        <p:spPr>
          <a:xfrm>
            <a:off x="4903589" y="2387203"/>
            <a:ext cx="8910876" cy="15240"/>
          </a:xfrm>
          <a:prstGeom prst="roundRect">
            <a:avLst>
              <a:gd name="adj" fmla="val 599728"/>
            </a:avLst>
          </a:prstGeom>
          <a:solidFill>
            <a:srgbClr val="922022"/>
          </a:solidFill>
          <a:ln/>
        </p:spPr>
      </p:sp>
      <p:pic>
        <p:nvPicPr>
          <p:cNvPr id="7" name="Image 1" descr="preencoded.png">    </p:cNvPr>
          <p:cNvPicPr>
            <a:picLocks noChangeAspect="1"/>
          </p:cNvPicPr>
          <p:nvPr/>
        </p:nvPicPr>
        <p:blipFill>
          <a:blip r:embed="rId2"/>
          <a:stretch>
            <a:fillRect/>
          </a:stretch>
        </p:blipFill>
        <p:spPr>
          <a:xfrm>
            <a:off x="2416373" y="2429589"/>
            <a:ext cx="3243977" cy="737235"/>
          </a:xfrm>
          <a:prstGeom prst="rect">
            <a:avLst/>
          </a:prstGeom>
        </p:spPr>
      </p:pic>
      <p:sp>
        <p:nvSpPr>
          <p:cNvPr id="8" name="Text 4"/>
          <p:cNvSpPr/>
          <p:nvPr/>
        </p:nvSpPr>
        <p:spPr>
          <a:xfrm>
            <a:off x="3885248" y="2606993"/>
            <a:ext cx="305991" cy="382429"/>
          </a:xfrm>
          <a:prstGeom prst="rect">
            <a:avLst/>
          </a:prstGeom>
          <a:noFill/>
          <a:ln/>
        </p:spPr>
        <p:txBody>
          <a:bodyPr wrap="none" lIns="0" tIns="0" rIns="0" bIns="0" rtlCol="0" anchor="t"/>
          <a:lstStyle/>
          <a:p>
            <a:pPr algn="ctr" indent="0" marL="0">
              <a:lnSpc>
                <a:spcPts val="3850"/>
              </a:lnSpc>
              <a:buNone/>
            </a:pPr>
            <a:r>
              <a:rPr lang="en-US" sz="2400" dirty="0">
                <a:solidFill>
                  <a:srgbClr val="E5E0DF"/>
                </a:solidFill>
                <a:latin typeface="Barlow Medium" pitchFamily="34" charset="0"/>
                <a:ea typeface="Barlow Medium" pitchFamily="34" charset="-122"/>
                <a:cs typeface="Barlow Medium" pitchFamily="34" charset="-120"/>
              </a:rPr>
              <a:t>2</a:t>
            </a:r>
            <a:endParaRPr lang="en-US" sz="2400" dirty="0"/>
          </a:p>
        </p:txBody>
      </p:sp>
      <p:sp>
        <p:nvSpPr>
          <p:cNvPr id="9" name="Text 5"/>
          <p:cNvSpPr/>
          <p:nvPr/>
        </p:nvSpPr>
        <p:spPr>
          <a:xfrm>
            <a:off x="5877878" y="2647117"/>
            <a:ext cx="1343620" cy="302181"/>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Barlow Medium" pitchFamily="34" charset="0"/>
                <a:ea typeface="Barlow Medium" pitchFamily="34" charset="-122"/>
                <a:cs typeface="Barlow Medium" pitchFamily="34" charset="-120"/>
              </a:rPr>
              <a:t>Skill Building</a:t>
            </a:r>
            <a:endParaRPr lang="en-US" sz="1900" dirty="0"/>
          </a:p>
        </p:txBody>
      </p:sp>
      <p:sp>
        <p:nvSpPr>
          <p:cNvPr id="10" name="Shape 6"/>
          <p:cNvSpPr/>
          <p:nvPr/>
        </p:nvSpPr>
        <p:spPr>
          <a:xfrm>
            <a:off x="5714643" y="3178731"/>
            <a:ext cx="8099822" cy="15240"/>
          </a:xfrm>
          <a:prstGeom prst="roundRect">
            <a:avLst>
              <a:gd name="adj" fmla="val 599728"/>
            </a:avLst>
          </a:prstGeom>
          <a:solidFill>
            <a:srgbClr val="922022"/>
          </a:solidFill>
          <a:ln/>
        </p:spPr>
      </p:sp>
      <p:pic>
        <p:nvPicPr>
          <p:cNvPr id="11" name="Image 2" descr="preencoded.png">    </p:cNvPr>
          <p:cNvPicPr>
            <a:picLocks noChangeAspect="1"/>
          </p:cNvPicPr>
          <p:nvPr/>
        </p:nvPicPr>
        <p:blipFill>
          <a:blip r:embed="rId3"/>
          <a:stretch>
            <a:fillRect/>
          </a:stretch>
        </p:blipFill>
        <p:spPr>
          <a:xfrm>
            <a:off x="1605320" y="3221117"/>
            <a:ext cx="4865965" cy="737235"/>
          </a:xfrm>
          <a:prstGeom prst="rect">
            <a:avLst/>
          </a:prstGeom>
        </p:spPr>
      </p:pic>
      <p:sp>
        <p:nvSpPr>
          <p:cNvPr id="12" name="Text 7"/>
          <p:cNvSpPr/>
          <p:nvPr/>
        </p:nvSpPr>
        <p:spPr>
          <a:xfrm>
            <a:off x="3885248" y="3398520"/>
            <a:ext cx="305991" cy="382429"/>
          </a:xfrm>
          <a:prstGeom prst="rect">
            <a:avLst/>
          </a:prstGeom>
          <a:noFill/>
          <a:ln/>
        </p:spPr>
        <p:txBody>
          <a:bodyPr wrap="none" lIns="0" tIns="0" rIns="0" bIns="0" rtlCol="0" anchor="t"/>
          <a:lstStyle/>
          <a:p>
            <a:pPr algn="ctr" indent="0" marL="0">
              <a:lnSpc>
                <a:spcPts val="3850"/>
              </a:lnSpc>
              <a:buNone/>
            </a:pPr>
            <a:r>
              <a:rPr lang="en-US" sz="2400" dirty="0">
                <a:solidFill>
                  <a:srgbClr val="E5E0DF"/>
                </a:solidFill>
                <a:latin typeface="Barlow Medium" pitchFamily="34" charset="0"/>
                <a:ea typeface="Barlow Medium" pitchFamily="34" charset="-122"/>
                <a:cs typeface="Barlow Medium" pitchFamily="34" charset="-120"/>
              </a:rPr>
              <a:t>3</a:t>
            </a:r>
            <a:endParaRPr lang="en-US" sz="2400" dirty="0"/>
          </a:p>
        </p:txBody>
      </p:sp>
      <p:sp>
        <p:nvSpPr>
          <p:cNvPr id="13" name="Text 8"/>
          <p:cNvSpPr/>
          <p:nvPr/>
        </p:nvSpPr>
        <p:spPr>
          <a:xfrm>
            <a:off x="6688812" y="3438644"/>
            <a:ext cx="1105853" cy="302181"/>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Barlow Medium" pitchFamily="34" charset="0"/>
                <a:ea typeface="Barlow Medium" pitchFamily="34" charset="-122"/>
                <a:cs typeface="Barlow Medium" pitchFamily="34" charset="-120"/>
              </a:rPr>
              <a:t>Innovation</a:t>
            </a:r>
            <a:endParaRPr lang="en-US" sz="1900" dirty="0"/>
          </a:p>
        </p:txBody>
      </p:sp>
      <p:sp>
        <p:nvSpPr>
          <p:cNvPr id="14" name="Shape 9"/>
          <p:cNvSpPr/>
          <p:nvPr/>
        </p:nvSpPr>
        <p:spPr>
          <a:xfrm>
            <a:off x="6525578" y="3970258"/>
            <a:ext cx="7288887" cy="15240"/>
          </a:xfrm>
          <a:prstGeom prst="roundRect">
            <a:avLst>
              <a:gd name="adj" fmla="val 599728"/>
            </a:avLst>
          </a:prstGeom>
          <a:solidFill>
            <a:srgbClr val="922022"/>
          </a:solidFill>
          <a:ln/>
        </p:spPr>
      </p:sp>
      <p:pic>
        <p:nvPicPr>
          <p:cNvPr id="15" name="Image 3" descr="preencoded.png">    </p:cNvPr>
          <p:cNvPicPr>
            <a:picLocks noChangeAspect="1"/>
          </p:cNvPicPr>
          <p:nvPr/>
        </p:nvPicPr>
        <p:blipFill>
          <a:blip r:embed="rId4"/>
          <a:stretch>
            <a:fillRect/>
          </a:stretch>
        </p:blipFill>
        <p:spPr>
          <a:xfrm>
            <a:off x="794385" y="4012644"/>
            <a:ext cx="6487954" cy="737235"/>
          </a:xfrm>
          <a:prstGeom prst="rect">
            <a:avLst/>
          </a:prstGeom>
        </p:spPr>
      </p:pic>
      <p:sp>
        <p:nvSpPr>
          <p:cNvPr id="16" name="Text 10"/>
          <p:cNvSpPr/>
          <p:nvPr/>
        </p:nvSpPr>
        <p:spPr>
          <a:xfrm>
            <a:off x="3885367" y="4190048"/>
            <a:ext cx="305991" cy="382429"/>
          </a:xfrm>
          <a:prstGeom prst="rect">
            <a:avLst/>
          </a:prstGeom>
          <a:noFill/>
          <a:ln/>
        </p:spPr>
        <p:txBody>
          <a:bodyPr wrap="none" lIns="0" tIns="0" rIns="0" bIns="0" rtlCol="0" anchor="t"/>
          <a:lstStyle/>
          <a:p>
            <a:pPr algn="ctr" indent="0" marL="0">
              <a:lnSpc>
                <a:spcPts val="3850"/>
              </a:lnSpc>
              <a:buNone/>
            </a:pPr>
            <a:r>
              <a:rPr lang="en-US" sz="2400" dirty="0">
                <a:solidFill>
                  <a:srgbClr val="E5E0DF"/>
                </a:solidFill>
                <a:latin typeface="Barlow Medium" pitchFamily="34" charset="0"/>
                <a:ea typeface="Barlow Medium" pitchFamily="34" charset="-122"/>
                <a:cs typeface="Barlow Medium" pitchFamily="34" charset="-120"/>
              </a:rPr>
              <a:t>4</a:t>
            </a:r>
            <a:endParaRPr lang="en-US" sz="2400" dirty="0"/>
          </a:p>
        </p:txBody>
      </p:sp>
      <p:sp>
        <p:nvSpPr>
          <p:cNvPr id="17" name="Text 11"/>
          <p:cNvSpPr/>
          <p:nvPr/>
        </p:nvSpPr>
        <p:spPr>
          <a:xfrm>
            <a:off x="7499866" y="4230172"/>
            <a:ext cx="1218962" cy="302181"/>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Barlow Medium" pitchFamily="34" charset="0"/>
                <a:ea typeface="Barlow Medium" pitchFamily="34" charset="-122"/>
                <a:cs typeface="Barlow Medium" pitchFamily="34" charset="-120"/>
              </a:rPr>
              <a:t>Exploration</a:t>
            </a:r>
            <a:endParaRPr lang="en-US" sz="1900" dirty="0"/>
          </a:p>
        </p:txBody>
      </p:sp>
      <p:sp>
        <p:nvSpPr>
          <p:cNvPr id="18" name="Text 12"/>
          <p:cNvSpPr/>
          <p:nvPr/>
        </p:nvSpPr>
        <p:spPr>
          <a:xfrm>
            <a:off x="761643" y="4994672"/>
            <a:ext cx="13107114" cy="348139"/>
          </a:xfrm>
          <a:prstGeom prst="rect">
            <a:avLst/>
          </a:prstGeom>
          <a:noFill/>
          <a:ln/>
        </p:spPr>
        <p:txBody>
          <a:bodyPr wrap="none" lIns="0" tIns="0" rIns="0" bIns="0" rtlCol="0" anchor="t"/>
          <a:lstStyle/>
          <a:p>
            <a:pPr algn="l" indent="0" marL="0">
              <a:lnSpc>
                <a:spcPts val="2700"/>
              </a:lnSpc>
              <a:buNone/>
            </a:pPr>
            <a:r>
              <a:rPr lang="en-US" sz="1700" b="1" dirty="0">
                <a:solidFill>
                  <a:srgbClr val="E5E0DF"/>
                </a:solidFill>
                <a:latin typeface="Barlow" pitchFamily="34" charset="0"/>
                <a:ea typeface="Barlow" pitchFamily="34" charset="-122"/>
                <a:cs typeface="Barlow" pitchFamily="34" charset="-120"/>
              </a:rPr>
              <a:t>Possible Project Ideas:</a:t>
            </a:r>
            <a:endParaRPr lang="en-US" sz="1700" dirty="0"/>
          </a:p>
        </p:txBody>
      </p:sp>
      <p:sp>
        <p:nvSpPr>
          <p:cNvPr id="19" name="Text 13"/>
          <p:cNvSpPr/>
          <p:nvPr/>
        </p:nvSpPr>
        <p:spPr>
          <a:xfrm>
            <a:off x="761643" y="5587603"/>
            <a:ext cx="13107114" cy="34813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5E0DF"/>
                </a:solidFill>
                <a:latin typeface="Barlow" pitchFamily="34" charset="0"/>
                <a:ea typeface="Barlow" pitchFamily="34" charset="-122"/>
                <a:cs typeface="Barlow" pitchFamily="34" charset="-120"/>
              </a:rPr>
              <a:t>Develop a small web app or mobile app.</a:t>
            </a:r>
            <a:endParaRPr lang="en-US" sz="1700" dirty="0"/>
          </a:p>
        </p:txBody>
      </p:sp>
      <p:sp>
        <p:nvSpPr>
          <p:cNvPr id="20" name="Text 14"/>
          <p:cNvSpPr/>
          <p:nvPr/>
        </p:nvSpPr>
        <p:spPr>
          <a:xfrm>
            <a:off x="761643" y="6011823"/>
            <a:ext cx="13107114" cy="34813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5E0DF"/>
                </a:solidFill>
                <a:latin typeface="Barlow" pitchFamily="34" charset="0"/>
                <a:ea typeface="Barlow" pitchFamily="34" charset="-122"/>
                <a:cs typeface="Barlow" pitchFamily="34" charset="-120"/>
              </a:rPr>
              <a:t>Work on cybersecurity tools or scripts (e.g., using Python).</a:t>
            </a:r>
            <a:endParaRPr lang="en-US" sz="1700" dirty="0"/>
          </a:p>
        </p:txBody>
      </p:sp>
      <p:sp>
        <p:nvSpPr>
          <p:cNvPr id="21" name="Text 15"/>
          <p:cNvSpPr/>
          <p:nvPr/>
        </p:nvSpPr>
        <p:spPr>
          <a:xfrm>
            <a:off x="761643" y="6436043"/>
            <a:ext cx="13107114" cy="34813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5E0DF"/>
                </a:solidFill>
                <a:latin typeface="Barlow" pitchFamily="34" charset="0"/>
                <a:ea typeface="Barlow" pitchFamily="34" charset="-122"/>
                <a:cs typeface="Barlow" pitchFamily="34" charset="-120"/>
              </a:rPr>
              <a:t>Contribute to GitHub open-source projects to learn collaboration and version control.</a:t>
            </a:r>
            <a:endParaRPr lang="en-US" sz="1700" dirty="0"/>
          </a:p>
        </p:txBody>
      </p:sp>
      <p:sp>
        <p:nvSpPr>
          <p:cNvPr id="22" name="Text 16"/>
          <p:cNvSpPr/>
          <p:nvPr/>
        </p:nvSpPr>
        <p:spPr>
          <a:xfrm>
            <a:off x="761643" y="6860262"/>
            <a:ext cx="13107114" cy="34813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5E0DF"/>
                </a:solidFill>
                <a:latin typeface="Barlow" pitchFamily="34" charset="0"/>
                <a:ea typeface="Barlow" pitchFamily="34" charset="-122"/>
                <a:cs typeface="Barlow" pitchFamily="34" charset="-120"/>
              </a:rPr>
              <a:t>Congressional App Challenge</a:t>
            </a:r>
            <a:endParaRPr lang="en-US" sz="1700" dirty="0"/>
          </a:p>
        </p:txBody>
      </p:sp>
      <p:sp>
        <p:nvSpPr>
          <p:cNvPr id="23" name="Text 17"/>
          <p:cNvSpPr/>
          <p:nvPr/>
        </p:nvSpPr>
        <p:spPr>
          <a:xfrm>
            <a:off x="761643" y="7284482"/>
            <a:ext cx="13107114" cy="348139"/>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E5E0DF"/>
                </a:solidFill>
                <a:latin typeface="Barlow" pitchFamily="34" charset="0"/>
                <a:ea typeface="Barlow" pitchFamily="34" charset="-122"/>
                <a:cs typeface="Barlow" pitchFamily="34" charset="-120"/>
              </a:rPr>
              <a:t>Microsoft Imagine cup</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73298" y="683538"/>
            <a:ext cx="5510093" cy="534352"/>
          </a:xfrm>
          <a:prstGeom prst="rect">
            <a:avLst/>
          </a:prstGeom>
          <a:noFill/>
          <a:ln/>
        </p:spPr>
        <p:txBody>
          <a:bodyPr wrap="none" lIns="0" tIns="0" rIns="0" bIns="0" rtlCol="0" anchor="t"/>
          <a:lstStyle/>
          <a:p>
            <a:pPr algn="l" indent="0" marL="0">
              <a:lnSpc>
                <a:spcPts val="4200"/>
              </a:lnSpc>
              <a:buNone/>
            </a:pPr>
            <a:r>
              <a:rPr lang="en-US" sz="3350" dirty="0">
                <a:solidFill>
                  <a:srgbClr val="FFFFFF"/>
                </a:solidFill>
                <a:latin typeface="Barlow Medium" pitchFamily="34" charset="0"/>
                <a:ea typeface="Barlow Medium" pitchFamily="34" charset="-122"/>
                <a:cs typeface="Barlow Medium" pitchFamily="34" charset="-120"/>
              </a:rPr>
              <a:t>Volunteering &amp; Teaching Tech</a:t>
            </a:r>
            <a:endParaRPr lang="en-US" sz="3350" dirty="0"/>
          </a:p>
        </p:txBody>
      </p:sp>
      <p:sp>
        <p:nvSpPr>
          <p:cNvPr id="3" name="Shape 1"/>
          <p:cNvSpPr/>
          <p:nvPr/>
        </p:nvSpPr>
        <p:spPr>
          <a:xfrm>
            <a:off x="673298" y="1602581"/>
            <a:ext cx="1660446" cy="1074777"/>
          </a:xfrm>
          <a:prstGeom prst="roundRect">
            <a:avLst>
              <a:gd name="adj" fmla="val 7518"/>
            </a:avLst>
          </a:prstGeom>
          <a:solidFill>
            <a:srgbClr val="790709"/>
          </a:solidFill>
          <a:ln w="7620">
            <a:solidFill>
              <a:srgbClr val="922022"/>
            </a:solidFill>
            <a:prstDash val="solid"/>
          </a:ln>
        </p:spPr>
      </p:sp>
      <p:sp>
        <p:nvSpPr>
          <p:cNvPr id="4" name="Text 2"/>
          <p:cNvSpPr/>
          <p:nvPr/>
        </p:nvSpPr>
        <p:spPr>
          <a:xfrm>
            <a:off x="1368266" y="1970842"/>
            <a:ext cx="270510" cy="338138"/>
          </a:xfrm>
          <a:prstGeom prst="rect">
            <a:avLst/>
          </a:prstGeom>
          <a:noFill/>
          <a:ln/>
        </p:spPr>
        <p:txBody>
          <a:bodyPr wrap="none" lIns="0" tIns="0" rIns="0" bIns="0" rtlCol="0" anchor="t"/>
          <a:lstStyle/>
          <a:p>
            <a:pPr algn="ctr" indent="0" marL="0">
              <a:lnSpc>
                <a:spcPts val="3400"/>
              </a:lnSpc>
              <a:buNone/>
            </a:pPr>
            <a:r>
              <a:rPr lang="en-US" sz="2100" dirty="0">
                <a:solidFill>
                  <a:srgbClr val="E5E0DF"/>
                </a:solidFill>
                <a:latin typeface="Barlow Medium" pitchFamily="34" charset="0"/>
                <a:ea typeface="Barlow Medium" pitchFamily="34" charset="-122"/>
                <a:cs typeface="Barlow Medium" pitchFamily="34" charset="-120"/>
              </a:rPr>
              <a:t>1</a:t>
            </a:r>
            <a:endParaRPr lang="en-US" sz="2100" dirty="0"/>
          </a:p>
        </p:txBody>
      </p:sp>
      <p:sp>
        <p:nvSpPr>
          <p:cNvPr id="5" name="Text 3"/>
          <p:cNvSpPr/>
          <p:nvPr/>
        </p:nvSpPr>
        <p:spPr>
          <a:xfrm>
            <a:off x="2526030" y="1794867"/>
            <a:ext cx="2137529" cy="267057"/>
          </a:xfrm>
          <a:prstGeom prst="rect">
            <a:avLst/>
          </a:prstGeom>
          <a:noFill/>
          <a:ln/>
        </p:spPr>
        <p:txBody>
          <a:bodyPr wrap="none" lIns="0" tIns="0" rIns="0" bIns="0" rtlCol="0" anchor="t"/>
          <a:lstStyle/>
          <a:p>
            <a:pPr algn="l" indent="0" marL="0">
              <a:lnSpc>
                <a:spcPts val="2100"/>
              </a:lnSpc>
              <a:buNone/>
            </a:pPr>
            <a:r>
              <a:rPr lang="en-US" sz="1650" b="1" dirty="0">
                <a:solidFill>
                  <a:srgbClr val="E5E0DF"/>
                </a:solidFill>
                <a:latin typeface="Barlow Medium" pitchFamily="34" charset="0"/>
                <a:ea typeface="Barlow Medium" pitchFamily="34" charset="-122"/>
                <a:cs typeface="Barlow Medium" pitchFamily="34" charset="-120"/>
              </a:rPr>
              <a:t>Tutoring/Workshops</a:t>
            </a:r>
            <a:endParaRPr lang="en-US" sz="1650" dirty="0"/>
          </a:p>
        </p:txBody>
      </p:sp>
      <p:sp>
        <p:nvSpPr>
          <p:cNvPr id="6" name="Text 4"/>
          <p:cNvSpPr/>
          <p:nvPr/>
        </p:nvSpPr>
        <p:spPr>
          <a:xfrm>
            <a:off x="2526030" y="2177296"/>
            <a:ext cx="5287923" cy="307777"/>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Teach basic programming or cybersecurity to younger students.</a:t>
            </a:r>
            <a:endParaRPr lang="en-US" sz="1500" dirty="0"/>
          </a:p>
        </p:txBody>
      </p:sp>
      <p:sp>
        <p:nvSpPr>
          <p:cNvPr id="7" name="Shape 5"/>
          <p:cNvSpPr/>
          <p:nvPr/>
        </p:nvSpPr>
        <p:spPr>
          <a:xfrm>
            <a:off x="2429828" y="2667833"/>
            <a:ext cx="11431191" cy="11430"/>
          </a:xfrm>
          <a:prstGeom prst="roundRect">
            <a:avLst>
              <a:gd name="adj" fmla="val 706909"/>
            </a:avLst>
          </a:prstGeom>
          <a:solidFill>
            <a:srgbClr val="922022"/>
          </a:solidFill>
          <a:ln/>
        </p:spPr>
      </p:sp>
      <p:sp>
        <p:nvSpPr>
          <p:cNvPr id="8" name="Shape 6"/>
          <p:cNvSpPr/>
          <p:nvPr/>
        </p:nvSpPr>
        <p:spPr>
          <a:xfrm>
            <a:off x="673298" y="2773442"/>
            <a:ext cx="3320891" cy="1074777"/>
          </a:xfrm>
          <a:prstGeom prst="roundRect">
            <a:avLst>
              <a:gd name="adj" fmla="val 7518"/>
            </a:avLst>
          </a:prstGeom>
          <a:solidFill>
            <a:srgbClr val="790709"/>
          </a:solidFill>
          <a:ln w="7620">
            <a:solidFill>
              <a:srgbClr val="922022"/>
            </a:solidFill>
            <a:prstDash val="solid"/>
          </a:ln>
        </p:spPr>
      </p:sp>
      <p:sp>
        <p:nvSpPr>
          <p:cNvPr id="9" name="Text 7"/>
          <p:cNvSpPr/>
          <p:nvPr/>
        </p:nvSpPr>
        <p:spPr>
          <a:xfrm>
            <a:off x="2198489" y="3141702"/>
            <a:ext cx="270510" cy="338138"/>
          </a:xfrm>
          <a:prstGeom prst="rect">
            <a:avLst/>
          </a:prstGeom>
          <a:noFill/>
          <a:ln/>
        </p:spPr>
        <p:txBody>
          <a:bodyPr wrap="none" lIns="0" tIns="0" rIns="0" bIns="0" rtlCol="0" anchor="t"/>
          <a:lstStyle/>
          <a:p>
            <a:pPr algn="ctr" indent="0" marL="0">
              <a:lnSpc>
                <a:spcPts val="3400"/>
              </a:lnSpc>
              <a:buNone/>
            </a:pPr>
            <a:r>
              <a:rPr lang="en-US" sz="2100" dirty="0">
                <a:solidFill>
                  <a:srgbClr val="E5E0DF"/>
                </a:solidFill>
                <a:latin typeface="Barlow Medium" pitchFamily="34" charset="0"/>
                <a:ea typeface="Barlow Medium" pitchFamily="34" charset="-122"/>
                <a:cs typeface="Barlow Medium" pitchFamily="34" charset="-120"/>
              </a:rPr>
              <a:t>2</a:t>
            </a:r>
            <a:endParaRPr lang="en-US" sz="2100" dirty="0"/>
          </a:p>
        </p:txBody>
      </p:sp>
      <p:sp>
        <p:nvSpPr>
          <p:cNvPr id="10" name="Text 8"/>
          <p:cNvSpPr/>
          <p:nvPr/>
        </p:nvSpPr>
        <p:spPr>
          <a:xfrm>
            <a:off x="4186476" y="2965728"/>
            <a:ext cx="2137529" cy="267057"/>
          </a:xfrm>
          <a:prstGeom prst="rect">
            <a:avLst/>
          </a:prstGeom>
          <a:noFill/>
          <a:ln/>
        </p:spPr>
        <p:txBody>
          <a:bodyPr wrap="none" lIns="0" tIns="0" rIns="0" bIns="0" rtlCol="0" anchor="t"/>
          <a:lstStyle/>
          <a:p>
            <a:pPr algn="l" indent="0" marL="0">
              <a:lnSpc>
                <a:spcPts val="2100"/>
              </a:lnSpc>
              <a:buNone/>
            </a:pPr>
            <a:r>
              <a:rPr lang="en-US" sz="1650" b="1" dirty="0">
                <a:solidFill>
                  <a:srgbClr val="E5E0DF"/>
                </a:solidFill>
                <a:latin typeface="Barlow Medium" pitchFamily="34" charset="0"/>
                <a:ea typeface="Barlow Medium" pitchFamily="34" charset="-122"/>
                <a:cs typeface="Barlow Medium" pitchFamily="34" charset="-120"/>
              </a:rPr>
              <a:t>Community Outreach</a:t>
            </a:r>
            <a:endParaRPr lang="en-US" sz="1650" dirty="0"/>
          </a:p>
        </p:txBody>
      </p:sp>
      <p:sp>
        <p:nvSpPr>
          <p:cNvPr id="11" name="Text 9"/>
          <p:cNvSpPr/>
          <p:nvPr/>
        </p:nvSpPr>
        <p:spPr>
          <a:xfrm>
            <a:off x="4186476" y="3348157"/>
            <a:ext cx="6365677" cy="307777"/>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Help secure small businesses' networks or assist with tech literacy programs.</a:t>
            </a:r>
            <a:endParaRPr lang="en-US" sz="1500" dirty="0"/>
          </a:p>
        </p:txBody>
      </p:sp>
      <p:sp>
        <p:nvSpPr>
          <p:cNvPr id="12" name="Shape 10"/>
          <p:cNvSpPr/>
          <p:nvPr/>
        </p:nvSpPr>
        <p:spPr>
          <a:xfrm>
            <a:off x="4090273" y="3838694"/>
            <a:ext cx="9770745" cy="11430"/>
          </a:xfrm>
          <a:prstGeom prst="roundRect">
            <a:avLst>
              <a:gd name="adj" fmla="val 706909"/>
            </a:avLst>
          </a:prstGeom>
          <a:solidFill>
            <a:srgbClr val="922022"/>
          </a:solidFill>
          <a:ln/>
        </p:spPr>
      </p:sp>
      <p:sp>
        <p:nvSpPr>
          <p:cNvPr id="13" name="Shape 11"/>
          <p:cNvSpPr/>
          <p:nvPr/>
        </p:nvSpPr>
        <p:spPr>
          <a:xfrm>
            <a:off x="673298" y="3944303"/>
            <a:ext cx="4981337" cy="1074777"/>
          </a:xfrm>
          <a:prstGeom prst="roundRect">
            <a:avLst>
              <a:gd name="adj" fmla="val 7518"/>
            </a:avLst>
          </a:prstGeom>
          <a:solidFill>
            <a:srgbClr val="790709"/>
          </a:solidFill>
          <a:ln w="7620">
            <a:solidFill>
              <a:srgbClr val="922022"/>
            </a:solidFill>
            <a:prstDash val="solid"/>
          </a:ln>
        </p:spPr>
      </p:sp>
      <p:sp>
        <p:nvSpPr>
          <p:cNvPr id="14" name="Text 12"/>
          <p:cNvSpPr/>
          <p:nvPr/>
        </p:nvSpPr>
        <p:spPr>
          <a:xfrm>
            <a:off x="3028712" y="4312563"/>
            <a:ext cx="270510" cy="338138"/>
          </a:xfrm>
          <a:prstGeom prst="rect">
            <a:avLst/>
          </a:prstGeom>
          <a:noFill/>
          <a:ln/>
        </p:spPr>
        <p:txBody>
          <a:bodyPr wrap="none" lIns="0" tIns="0" rIns="0" bIns="0" rtlCol="0" anchor="t"/>
          <a:lstStyle/>
          <a:p>
            <a:pPr algn="ctr" indent="0" marL="0">
              <a:lnSpc>
                <a:spcPts val="3400"/>
              </a:lnSpc>
              <a:buNone/>
            </a:pPr>
            <a:r>
              <a:rPr lang="en-US" sz="2100" dirty="0">
                <a:solidFill>
                  <a:srgbClr val="E5E0DF"/>
                </a:solidFill>
                <a:latin typeface="Barlow Medium" pitchFamily="34" charset="0"/>
                <a:ea typeface="Barlow Medium" pitchFamily="34" charset="-122"/>
                <a:cs typeface="Barlow Medium" pitchFamily="34" charset="-120"/>
              </a:rPr>
              <a:t>3</a:t>
            </a:r>
            <a:endParaRPr lang="en-US" sz="2100" dirty="0"/>
          </a:p>
        </p:txBody>
      </p:sp>
      <p:sp>
        <p:nvSpPr>
          <p:cNvPr id="15" name="Text 13"/>
          <p:cNvSpPr/>
          <p:nvPr/>
        </p:nvSpPr>
        <p:spPr>
          <a:xfrm>
            <a:off x="5846921" y="4136588"/>
            <a:ext cx="2280285" cy="267057"/>
          </a:xfrm>
          <a:prstGeom prst="rect">
            <a:avLst/>
          </a:prstGeom>
          <a:noFill/>
          <a:ln/>
        </p:spPr>
        <p:txBody>
          <a:bodyPr wrap="none" lIns="0" tIns="0" rIns="0" bIns="0" rtlCol="0" anchor="t"/>
          <a:lstStyle/>
          <a:p>
            <a:pPr algn="l" indent="0" marL="0">
              <a:lnSpc>
                <a:spcPts val="2100"/>
              </a:lnSpc>
              <a:buNone/>
            </a:pPr>
            <a:r>
              <a:rPr lang="en-US" sz="1650" b="1" dirty="0">
                <a:solidFill>
                  <a:srgbClr val="E5E0DF"/>
                </a:solidFill>
                <a:latin typeface="Barlow Medium" pitchFamily="34" charset="0"/>
                <a:ea typeface="Barlow Medium" pitchFamily="34" charset="-122"/>
                <a:cs typeface="Barlow Medium" pitchFamily="34" charset="-120"/>
              </a:rPr>
              <a:t>Non-Profit Involvement</a:t>
            </a:r>
            <a:pPr algn="l" indent="0" marL="0">
              <a:lnSpc>
                <a:spcPts val="2100"/>
              </a:lnSpc>
              <a:buNone/>
            </a:pPr>
            <a:r>
              <a:rPr lang="en-US" sz="1650" dirty="0">
                <a:solidFill>
                  <a:srgbClr val="E5E0DF"/>
                </a:solidFill>
                <a:latin typeface="Barlow Medium" pitchFamily="34" charset="0"/>
                <a:ea typeface="Barlow Medium" pitchFamily="34" charset="-122"/>
                <a:cs typeface="Barlow Medium" pitchFamily="34" charset="-120"/>
              </a:rPr>
              <a:t>:</a:t>
            </a:r>
            <a:endParaRPr lang="en-US" sz="1650" dirty="0"/>
          </a:p>
        </p:txBody>
      </p:sp>
      <p:sp>
        <p:nvSpPr>
          <p:cNvPr id="16" name="Text 14"/>
          <p:cNvSpPr/>
          <p:nvPr/>
        </p:nvSpPr>
        <p:spPr>
          <a:xfrm>
            <a:off x="5846921" y="4519017"/>
            <a:ext cx="7468314" cy="307777"/>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Contribute to STEM outreach programs, local coding bootcamps, or mentorship initiatives.</a:t>
            </a:r>
            <a:endParaRPr lang="en-US" sz="1500" dirty="0"/>
          </a:p>
        </p:txBody>
      </p:sp>
      <p:sp>
        <p:nvSpPr>
          <p:cNvPr id="17" name="Shape 15"/>
          <p:cNvSpPr/>
          <p:nvPr/>
        </p:nvSpPr>
        <p:spPr>
          <a:xfrm>
            <a:off x="5750719" y="5009555"/>
            <a:ext cx="8110299" cy="11430"/>
          </a:xfrm>
          <a:prstGeom prst="roundRect">
            <a:avLst>
              <a:gd name="adj" fmla="val 706909"/>
            </a:avLst>
          </a:prstGeom>
          <a:solidFill>
            <a:srgbClr val="922022"/>
          </a:solidFill>
          <a:ln/>
        </p:spPr>
      </p:sp>
      <p:sp>
        <p:nvSpPr>
          <p:cNvPr id="18" name="Shape 16"/>
          <p:cNvSpPr/>
          <p:nvPr/>
        </p:nvSpPr>
        <p:spPr>
          <a:xfrm>
            <a:off x="673298" y="5115163"/>
            <a:ext cx="6641902" cy="1382554"/>
          </a:xfrm>
          <a:prstGeom prst="roundRect">
            <a:avLst>
              <a:gd name="adj" fmla="val 5844"/>
            </a:avLst>
          </a:prstGeom>
          <a:solidFill>
            <a:srgbClr val="790709"/>
          </a:solidFill>
          <a:ln w="7620">
            <a:solidFill>
              <a:srgbClr val="922022"/>
            </a:solidFill>
            <a:prstDash val="solid"/>
          </a:ln>
        </p:spPr>
      </p:sp>
      <p:sp>
        <p:nvSpPr>
          <p:cNvPr id="19" name="Text 17"/>
          <p:cNvSpPr/>
          <p:nvPr/>
        </p:nvSpPr>
        <p:spPr>
          <a:xfrm>
            <a:off x="3858935" y="5637371"/>
            <a:ext cx="270510" cy="338138"/>
          </a:xfrm>
          <a:prstGeom prst="rect">
            <a:avLst/>
          </a:prstGeom>
          <a:noFill/>
          <a:ln/>
        </p:spPr>
        <p:txBody>
          <a:bodyPr wrap="none" lIns="0" tIns="0" rIns="0" bIns="0" rtlCol="0" anchor="t"/>
          <a:lstStyle/>
          <a:p>
            <a:pPr algn="ctr" indent="0" marL="0">
              <a:lnSpc>
                <a:spcPts val="3400"/>
              </a:lnSpc>
              <a:buNone/>
            </a:pPr>
            <a:r>
              <a:rPr lang="en-US" sz="2100" dirty="0">
                <a:solidFill>
                  <a:srgbClr val="E5E0DF"/>
                </a:solidFill>
                <a:latin typeface="Barlow Medium" pitchFamily="34" charset="0"/>
                <a:ea typeface="Barlow Medium" pitchFamily="34" charset="-122"/>
                <a:cs typeface="Barlow Medium" pitchFamily="34" charset="-120"/>
              </a:rPr>
              <a:t>4</a:t>
            </a:r>
            <a:endParaRPr lang="en-US" sz="2100" dirty="0"/>
          </a:p>
        </p:txBody>
      </p:sp>
      <p:sp>
        <p:nvSpPr>
          <p:cNvPr id="20" name="Text 18"/>
          <p:cNvSpPr/>
          <p:nvPr/>
        </p:nvSpPr>
        <p:spPr>
          <a:xfrm>
            <a:off x="7507486" y="5307449"/>
            <a:ext cx="2792730" cy="267057"/>
          </a:xfrm>
          <a:prstGeom prst="rect">
            <a:avLst/>
          </a:prstGeom>
          <a:noFill/>
          <a:ln/>
        </p:spPr>
        <p:txBody>
          <a:bodyPr wrap="none" lIns="0" tIns="0" rIns="0" bIns="0" rtlCol="0" anchor="t"/>
          <a:lstStyle/>
          <a:p>
            <a:pPr algn="l" indent="0" marL="0">
              <a:lnSpc>
                <a:spcPts val="2100"/>
              </a:lnSpc>
              <a:buNone/>
            </a:pPr>
            <a:r>
              <a:rPr lang="en-US" sz="1650" b="1" dirty="0">
                <a:solidFill>
                  <a:srgbClr val="E5E0DF"/>
                </a:solidFill>
                <a:latin typeface="Barlow Medium" pitchFamily="34" charset="0"/>
                <a:ea typeface="Barlow Medium" pitchFamily="34" charset="-122"/>
                <a:cs typeface="Barlow Medium" pitchFamily="34" charset="-120"/>
              </a:rPr>
              <a:t>Public Speaking &amp; Awareness</a:t>
            </a:r>
            <a:endParaRPr lang="en-US" sz="1650" dirty="0"/>
          </a:p>
        </p:txBody>
      </p:sp>
      <p:sp>
        <p:nvSpPr>
          <p:cNvPr id="21" name="Text 19"/>
          <p:cNvSpPr/>
          <p:nvPr/>
        </p:nvSpPr>
        <p:spPr>
          <a:xfrm>
            <a:off x="7507486" y="5689878"/>
            <a:ext cx="6257330" cy="61555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Barlow" pitchFamily="34" charset="0"/>
                <a:ea typeface="Barlow" pitchFamily="34" charset="-122"/>
                <a:cs typeface="Barlow" pitchFamily="34" charset="-120"/>
              </a:rPr>
              <a:t>Present cybersecurity topics at school events, local meetups, or online webinars.</a:t>
            </a:r>
            <a:endParaRPr lang="en-US" sz="1500" dirty="0"/>
          </a:p>
        </p:txBody>
      </p:sp>
      <p:sp>
        <p:nvSpPr>
          <p:cNvPr id="22" name="Text 20"/>
          <p:cNvSpPr/>
          <p:nvPr/>
        </p:nvSpPr>
        <p:spPr>
          <a:xfrm>
            <a:off x="673298" y="6714053"/>
            <a:ext cx="13283803" cy="307777"/>
          </a:xfrm>
          <a:prstGeom prst="rect">
            <a:avLst/>
          </a:prstGeom>
          <a:noFill/>
          <a:ln/>
        </p:spPr>
        <p:txBody>
          <a:bodyPr wrap="none" lIns="0" tIns="0" rIns="0" bIns="0" rtlCol="0" anchor="t"/>
          <a:lstStyle/>
          <a:p>
            <a:pPr algn="l" indent="0" marL="0">
              <a:lnSpc>
                <a:spcPts val="2400"/>
              </a:lnSpc>
              <a:buNone/>
            </a:pPr>
            <a:r>
              <a:rPr lang="en-US" sz="1500" b="1" dirty="0">
                <a:solidFill>
                  <a:srgbClr val="E5E0DF"/>
                </a:solidFill>
                <a:latin typeface="Barlow" pitchFamily="34" charset="0"/>
                <a:ea typeface="Barlow" pitchFamily="34" charset="-122"/>
                <a:cs typeface="Barlow" pitchFamily="34" charset="-120"/>
              </a:rPr>
              <a:t>How This Helps You:</a:t>
            </a:r>
            <a:endParaRPr lang="en-US" sz="1500" dirty="0"/>
          </a:p>
        </p:txBody>
      </p:sp>
      <p:sp>
        <p:nvSpPr>
          <p:cNvPr id="23" name="Text 21"/>
          <p:cNvSpPr/>
          <p:nvPr/>
        </p:nvSpPr>
        <p:spPr>
          <a:xfrm>
            <a:off x="673298" y="7238167"/>
            <a:ext cx="13283803" cy="30777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E5E0DF"/>
                </a:solidFill>
                <a:latin typeface="Barlow" pitchFamily="34" charset="0"/>
                <a:ea typeface="Barlow" pitchFamily="34" charset="-122"/>
                <a:cs typeface="Barlow" pitchFamily="34" charset="-120"/>
              </a:rPr>
              <a:t>Reinforces your knowledge, develops public speaking skills, demonstrates civic engagement.</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64037" y="1667351"/>
            <a:ext cx="9237464"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Bug Bounty Hunting &amp; Ethical Hacking:</a:t>
            </a:r>
            <a:endParaRPr lang="en-US" sz="4300" dirty="0"/>
          </a:p>
        </p:txBody>
      </p:sp>
      <p:sp>
        <p:nvSpPr>
          <p:cNvPr id="3" name="Text 1"/>
          <p:cNvSpPr/>
          <p:nvPr/>
        </p:nvSpPr>
        <p:spPr>
          <a:xfrm>
            <a:off x="864037" y="2846903"/>
            <a:ext cx="12902327" cy="493752"/>
          </a:xfrm>
          <a:prstGeom prst="rect">
            <a:avLst/>
          </a:prstGeom>
          <a:noFill/>
          <a:ln/>
        </p:spPr>
        <p:txBody>
          <a:bodyPr wrap="non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Bug Bounty Programs</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Report security flaws on </a:t>
            </a:r>
            <a:pPr algn="l" indent="0" marL="0">
              <a:lnSpc>
                <a:spcPts val="3100"/>
              </a:lnSpc>
              <a:buNone/>
            </a:pPr>
            <a:r>
              <a:rPr lang="en-US" sz="1900" i="1" dirty="0">
                <a:solidFill>
                  <a:srgbClr val="E5E0DF"/>
                </a:solidFill>
                <a:latin typeface="Barlow" pitchFamily="34" charset="0"/>
                <a:ea typeface="Barlow" pitchFamily="34" charset="-122"/>
                <a:cs typeface="Barlow" pitchFamily="34" charset="-120"/>
              </a:rPr>
              <a:t>HackerOne, Bugcrowd, Intigriti, and Synack</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a:t>
            </a:r>
            <a:endParaRPr lang="en-US" sz="1900" dirty="0"/>
          </a:p>
        </p:txBody>
      </p:sp>
      <p:sp>
        <p:nvSpPr>
          <p:cNvPr id="4" name="Text 2"/>
          <p:cNvSpPr/>
          <p:nvPr/>
        </p:nvSpPr>
        <p:spPr>
          <a:xfrm>
            <a:off x="864037" y="3426976"/>
            <a:ext cx="12902327" cy="987504"/>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Web &amp; Network Security</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Learn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OWASP Top 10</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vulnerabilities and practice on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TryHackMe</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or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Hack The Box</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a:t>
            </a:r>
            <a:endParaRPr lang="en-US" sz="1900" dirty="0"/>
          </a:p>
        </p:txBody>
      </p:sp>
      <p:sp>
        <p:nvSpPr>
          <p:cNvPr id="5" name="Text 3"/>
          <p:cNvSpPr/>
          <p:nvPr/>
        </p:nvSpPr>
        <p:spPr>
          <a:xfrm>
            <a:off x="864037" y="4500801"/>
            <a:ext cx="12902327" cy="987504"/>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Hall of Fame Recognition</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Earn acknowledgments from major companies (Google, Apple, Tesla).</a:t>
            </a:r>
            <a:endParaRPr lang="en-US" sz="1900" dirty="0"/>
          </a:p>
        </p:txBody>
      </p:sp>
      <p:sp>
        <p:nvSpPr>
          <p:cNvPr id="6" name="Text 4"/>
          <p:cNvSpPr/>
          <p:nvPr/>
        </p:nvSpPr>
        <p:spPr>
          <a:xfrm>
            <a:off x="864037" y="5574625"/>
            <a:ext cx="12902327" cy="987504"/>
          </a:xfrm>
          <a:prstGeom prst="rect">
            <a:avLst/>
          </a:prstGeom>
          <a:noFill/>
          <a:ln/>
        </p:spPr>
        <p:txBody>
          <a:bodyPr wrap="square" lIns="0" tIns="0" rIns="0" bIns="0" rtlCol="0" anchor="t"/>
          <a:lstStyle/>
          <a:p>
            <a:pPr algn="l" marL="342900" indent="-342900">
              <a:lnSpc>
                <a:spcPts val="3100"/>
              </a:lnSpc>
              <a:buSzPct val="100000"/>
              <a:buChar char="•"/>
            </a:pPr>
            <a:r>
              <a:rPr lang="en-US" sz="1900" b="1" dirty="0">
                <a:solidFill>
                  <a:srgbClr val="E5E0DF"/>
                </a:solidFill>
                <a:latin typeface="Barlow" pitchFamily="34" charset="0"/>
                <a:ea typeface="Barlow" pitchFamily="34" charset="-122"/>
                <a:cs typeface="Barlow" pitchFamily="34" charset="-120"/>
              </a:rPr>
              <a:t>Earn Money &amp; Gain Experience</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Some top bug bounty hunters make </a:t>
            </a:r>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thousands per vulnerability report</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a:t>
            </a:r>
            <a:endParaRPr lang="en-US" sz="19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715583" y="515183"/>
            <a:ext cx="7199233" cy="7199233"/>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1065371"/>
            <a:ext cx="7415927" cy="1371600"/>
          </a:xfrm>
          <a:prstGeom prst="rect">
            <a:avLst/>
          </a:prstGeom>
          <a:noFill/>
          <a:ln/>
        </p:spPr>
        <p:txBody>
          <a:bodyPr wrap="squar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Why Extracurriculars Matter for College Admissions</a:t>
            </a:r>
            <a:endParaRPr lang="en-US" sz="4300" dirty="0"/>
          </a:p>
        </p:txBody>
      </p:sp>
      <p:pic>
        <p:nvPicPr>
          <p:cNvPr id="4" name="Image 1" descr="preencoded.png">    </p:cNvPr>
          <p:cNvPicPr>
            <a:picLocks noChangeAspect="1"/>
          </p:cNvPicPr>
          <p:nvPr/>
        </p:nvPicPr>
        <p:blipFill>
          <a:blip r:embed="rId2"/>
          <a:stretch>
            <a:fillRect/>
          </a:stretch>
        </p:blipFill>
        <p:spPr>
          <a:xfrm>
            <a:off x="6350437" y="2807256"/>
            <a:ext cx="566499" cy="566499"/>
          </a:xfrm>
          <a:prstGeom prst="rect">
            <a:avLst/>
          </a:prstGeom>
        </p:spPr>
      </p:pic>
      <p:sp>
        <p:nvSpPr>
          <p:cNvPr id="5" name="Text 1"/>
          <p:cNvSpPr/>
          <p:nvPr/>
        </p:nvSpPr>
        <p:spPr>
          <a:xfrm>
            <a:off x="6350437" y="3682365"/>
            <a:ext cx="2266236" cy="685800"/>
          </a:xfrm>
          <a:prstGeom prst="rect">
            <a:avLst/>
          </a:prstGeom>
          <a:noFill/>
          <a:ln/>
        </p:spPr>
        <p:txBody>
          <a:bodyPr wrap="squar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College Admissions</a:t>
            </a:r>
            <a:endParaRPr lang="en-US" sz="2150" dirty="0"/>
          </a:p>
        </p:txBody>
      </p:sp>
      <p:sp>
        <p:nvSpPr>
          <p:cNvPr id="6" name="Text 2"/>
          <p:cNvSpPr/>
          <p:nvPr/>
        </p:nvSpPr>
        <p:spPr>
          <a:xfrm>
            <a:off x="6350437" y="4516279"/>
            <a:ext cx="2266236" cy="790099"/>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Colleges look beyond grades/test scores.</a:t>
            </a:r>
            <a:endParaRPr lang="en-US" sz="1900" dirty="0"/>
          </a:p>
        </p:txBody>
      </p:sp>
      <p:pic>
        <p:nvPicPr>
          <p:cNvPr id="7" name="Image 2" descr="preencoded.png">    </p:cNvPr>
          <p:cNvPicPr>
            <a:picLocks noChangeAspect="1"/>
          </p:cNvPicPr>
          <p:nvPr/>
        </p:nvPicPr>
        <p:blipFill>
          <a:blip r:embed="rId3"/>
          <a:stretch>
            <a:fillRect/>
          </a:stretch>
        </p:blipFill>
        <p:spPr>
          <a:xfrm>
            <a:off x="8925282" y="2807256"/>
            <a:ext cx="566499" cy="566499"/>
          </a:xfrm>
          <a:prstGeom prst="rect">
            <a:avLst/>
          </a:prstGeom>
        </p:spPr>
      </p:pic>
      <p:sp>
        <p:nvSpPr>
          <p:cNvPr id="8" name="Text 3"/>
          <p:cNvSpPr/>
          <p:nvPr/>
        </p:nvSpPr>
        <p:spPr>
          <a:xfrm>
            <a:off x="8925282" y="3682365"/>
            <a:ext cx="2266236" cy="685800"/>
          </a:xfrm>
          <a:prstGeom prst="rect">
            <a:avLst/>
          </a:prstGeom>
          <a:noFill/>
          <a:ln/>
        </p:spPr>
        <p:txBody>
          <a:bodyPr wrap="squar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Demonstration of Passion</a:t>
            </a:r>
            <a:endParaRPr lang="en-US" sz="2150" dirty="0"/>
          </a:p>
        </p:txBody>
      </p:sp>
      <p:sp>
        <p:nvSpPr>
          <p:cNvPr id="9" name="Text 4"/>
          <p:cNvSpPr/>
          <p:nvPr/>
        </p:nvSpPr>
        <p:spPr>
          <a:xfrm>
            <a:off x="8925282" y="4516279"/>
            <a:ext cx="2266236" cy="1580198"/>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Show genuine interest in CS/cyber through sustained involvement.</a:t>
            </a:r>
            <a:endParaRPr lang="en-US" sz="1900" dirty="0"/>
          </a:p>
        </p:txBody>
      </p:sp>
      <p:pic>
        <p:nvPicPr>
          <p:cNvPr id="10" name="Image 3" descr="preencoded.png">    </p:cNvPr>
          <p:cNvPicPr>
            <a:picLocks noChangeAspect="1"/>
          </p:cNvPicPr>
          <p:nvPr/>
        </p:nvPicPr>
        <p:blipFill>
          <a:blip r:embed="rId4"/>
          <a:stretch>
            <a:fillRect/>
          </a:stretch>
        </p:blipFill>
        <p:spPr>
          <a:xfrm>
            <a:off x="11500128" y="2807256"/>
            <a:ext cx="566499" cy="566499"/>
          </a:xfrm>
          <a:prstGeom prst="rect">
            <a:avLst/>
          </a:prstGeom>
        </p:spPr>
      </p:pic>
      <p:sp>
        <p:nvSpPr>
          <p:cNvPr id="11" name="Text 5"/>
          <p:cNvSpPr/>
          <p:nvPr/>
        </p:nvSpPr>
        <p:spPr>
          <a:xfrm>
            <a:off x="11500128" y="3682365"/>
            <a:ext cx="2266236" cy="685800"/>
          </a:xfrm>
          <a:prstGeom prst="rect">
            <a:avLst/>
          </a:prstGeom>
          <a:noFill/>
          <a:ln/>
        </p:spPr>
        <p:txBody>
          <a:bodyPr wrap="squar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Leadership &amp; Initiative</a:t>
            </a:r>
            <a:endParaRPr lang="en-US" sz="2150" dirty="0"/>
          </a:p>
        </p:txBody>
      </p:sp>
      <p:sp>
        <p:nvSpPr>
          <p:cNvPr id="12" name="Text 6"/>
          <p:cNvSpPr/>
          <p:nvPr/>
        </p:nvSpPr>
        <p:spPr>
          <a:xfrm>
            <a:off x="11500128" y="4516279"/>
            <a:ext cx="2266236" cy="1580198"/>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Extracurriculars are the perfect platform to highlight these qualities.</a:t>
            </a:r>
            <a:endParaRPr lang="en-US" sz="1900" dirty="0"/>
          </a:p>
        </p:txBody>
      </p:sp>
      <p:sp>
        <p:nvSpPr>
          <p:cNvPr id="13" name="Text 7"/>
          <p:cNvSpPr/>
          <p:nvPr/>
        </p:nvSpPr>
        <p:spPr>
          <a:xfrm>
            <a:off x="6350437" y="6374130"/>
            <a:ext cx="7415927" cy="790099"/>
          </a:xfrm>
          <a:prstGeom prst="rect">
            <a:avLst/>
          </a:prstGeom>
          <a:noFill/>
          <a:ln/>
        </p:spPr>
        <p:txBody>
          <a:bodyPr wrap="square" lIns="0" tIns="0" rIns="0" bIns="0" rtlCol="0" anchor="t"/>
          <a:lstStyle/>
          <a:p>
            <a:pPr algn="l" indent="0" marL="0">
              <a:lnSpc>
                <a:spcPts val="3100"/>
              </a:lnSpc>
              <a:buNone/>
            </a:pPr>
            <a:r>
              <a:rPr lang="en-US" sz="1900" b="1" dirty="0">
                <a:solidFill>
                  <a:srgbClr val="E5E0DF"/>
                </a:solidFill>
                <a:latin typeface="Barlow" pitchFamily="34" charset="0"/>
                <a:ea typeface="Barlow" pitchFamily="34" charset="-122"/>
                <a:cs typeface="Barlow" pitchFamily="34" charset="-120"/>
              </a:rPr>
              <a:t>Differentiation:</a:t>
            </a:r>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 Set yourself apart from other applicants with hands-on experiences and achievements.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4037" y="986195"/>
            <a:ext cx="6865739"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Branches of Extracurriculars</a:t>
            </a:r>
            <a:endParaRPr lang="en-US" sz="4300" dirty="0"/>
          </a:p>
        </p:txBody>
      </p:sp>
      <p:pic>
        <p:nvPicPr>
          <p:cNvPr id="3" name="Image 0" descr="preencoded.png">    </p:cNvPr>
          <p:cNvPicPr>
            <a:picLocks noChangeAspect="1"/>
          </p:cNvPicPr>
          <p:nvPr/>
        </p:nvPicPr>
        <p:blipFill>
          <a:blip r:embed="rId1"/>
          <a:stretch>
            <a:fillRect/>
          </a:stretch>
        </p:blipFill>
        <p:spPr>
          <a:xfrm>
            <a:off x="2052399" y="2165747"/>
            <a:ext cx="617220" cy="617220"/>
          </a:xfrm>
          <a:prstGeom prst="rect">
            <a:avLst/>
          </a:prstGeom>
        </p:spPr>
      </p:pic>
      <p:sp>
        <p:nvSpPr>
          <p:cNvPr id="4" name="Text 1"/>
          <p:cNvSpPr/>
          <p:nvPr/>
        </p:nvSpPr>
        <p:spPr>
          <a:xfrm>
            <a:off x="864037" y="3091577"/>
            <a:ext cx="2994065" cy="822960"/>
          </a:xfrm>
          <a:prstGeom prst="rect">
            <a:avLst/>
          </a:prstGeom>
          <a:noFill/>
          <a:ln/>
        </p:spPr>
        <p:txBody>
          <a:bodyPr wrap="square" lIns="0" tIns="0" rIns="0" bIns="0" rtlCol="0" anchor="t"/>
          <a:lstStyle/>
          <a:p>
            <a:pPr algn="ctr" indent="0" marL="0">
              <a:lnSpc>
                <a:spcPts val="3200"/>
              </a:lnSpc>
              <a:buNone/>
            </a:pPr>
            <a:r>
              <a:rPr lang="en-US" sz="2550" dirty="0">
                <a:solidFill>
                  <a:srgbClr val="E5E0DF"/>
                </a:solidFill>
                <a:latin typeface="Barlow Medium" pitchFamily="34" charset="0"/>
                <a:ea typeface="Barlow Medium" pitchFamily="34" charset="-122"/>
                <a:cs typeface="Barlow Medium" pitchFamily="34" charset="-120"/>
              </a:rPr>
              <a:t>School-Based Activities</a:t>
            </a:r>
            <a:endParaRPr lang="en-US" sz="2550" dirty="0"/>
          </a:p>
        </p:txBody>
      </p:sp>
      <p:sp>
        <p:nvSpPr>
          <p:cNvPr id="5" name="Text 2"/>
          <p:cNvSpPr/>
          <p:nvPr/>
        </p:nvSpPr>
        <p:spPr>
          <a:xfrm>
            <a:off x="864037" y="4062651"/>
            <a:ext cx="2994065" cy="395049"/>
          </a:xfrm>
          <a:prstGeom prst="rect">
            <a:avLst/>
          </a:prstGeom>
          <a:noFill/>
          <a:ln/>
        </p:spPr>
        <p:txBody>
          <a:bodyPr wrap="none" lIns="0" tIns="0" rIns="0" bIns="0" rtlCol="0" anchor="t"/>
          <a:lstStyle/>
          <a:p>
            <a:pPr algn="ctr" indent="0" marL="0">
              <a:lnSpc>
                <a:spcPts val="3100"/>
              </a:lnSpc>
              <a:buNone/>
            </a:pPr>
            <a:endParaRPr lang="en-US" sz="1900" dirty="0"/>
          </a:p>
        </p:txBody>
      </p:sp>
      <p:pic>
        <p:nvPicPr>
          <p:cNvPr id="6" name="Image 1" descr="preencoded.png">    </p:cNvPr>
          <p:cNvPicPr>
            <a:picLocks noChangeAspect="1"/>
          </p:cNvPicPr>
          <p:nvPr/>
        </p:nvPicPr>
        <p:blipFill>
          <a:blip r:embed="rId2"/>
          <a:stretch>
            <a:fillRect/>
          </a:stretch>
        </p:blipFill>
        <p:spPr>
          <a:xfrm>
            <a:off x="5355193" y="2165747"/>
            <a:ext cx="617220" cy="617220"/>
          </a:xfrm>
          <a:prstGeom prst="rect">
            <a:avLst/>
          </a:prstGeom>
        </p:spPr>
      </p:pic>
      <p:sp>
        <p:nvSpPr>
          <p:cNvPr id="7" name="Text 3"/>
          <p:cNvSpPr/>
          <p:nvPr/>
        </p:nvSpPr>
        <p:spPr>
          <a:xfrm>
            <a:off x="4166711" y="3091577"/>
            <a:ext cx="2994184" cy="822960"/>
          </a:xfrm>
          <a:prstGeom prst="rect">
            <a:avLst/>
          </a:prstGeom>
          <a:noFill/>
          <a:ln/>
        </p:spPr>
        <p:txBody>
          <a:bodyPr wrap="square" lIns="0" tIns="0" rIns="0" bIns="0" rtlCol="0" anchor="t"/>
          <a:lstStyle/>
          <a:p>
            <a:pPr algn="ctr" indent="0" marL="0">
              <a:lnSpc>
                <a:spcPts val="3200"/>
              </a:lnSpc>
              <a:buNone/>
            </a:pPr>
            <a:r>
              <a:rPr lang="en-US" sz="2550" dirty="0">
                <a:solidFill>
                  <a:srgbClr val="E5E0DF"/>
                </a:solidFill>
                <a:latin typeface="Barlow Medium" pitchFamily="34" charset="0"/>
                <a:ea typeface="Barlow Medium" pitchFamily="34" charset="-122"/>
                <a:cs typeface="Barlow Medium" pitchFamily="34" charset="-120"/>
              </a:rPr>
              <a:t>Competitions &amp; Challenges</a:t>
            </a:r>
            <a:endParaRPr lang="en-US" sz="2550" dirty="0"/>
          </a:p>
        </p:txBody>
      </p:sp>
      <p:sp>
        <p:nvSpPr>
          <p:cNvPr id="8" name="Text 4"/>
          <p:cNvSpPr/>
          <p:nvPr/>
        </p:nvSpPr>
        <p:spPr>
          <a:xfrm>
            <a:off x="4166711" y="4062651"/>
            <a:ext cx="2994184" cy="395049"/>
          </a:xfrm>
          <a:prstGeom prst="rect">
            <a:avLst/>
          </a:prstGeom>
          <a:noFill/>
          <a:ln/>
        </p:spPr>
        <p:txBody>
          <a:bodyPr wrap="none" lIns="0" tIns="0" rIns="0" bIns="0" rtlCol="0" anchor="t"/>
          <a:lstStyle/>
          <a:p>
            <a:pPr algn="ctr" indent="0" marL="0">
              <a:lnSpc>
                <a:spcPts val="3100"/>
              </a:lnSpc>
              <a:buNone/>
            </a:pPr>
            <a:endParaRPr lang="en-US" sz="1900" dirty="0"/>
          </a:p>
        </p:txBody>
      </p:sp>
      <p:pic>
        <p:nvPicPr>
          <p:cNvPr id="9" name="Image 2" descr="preencoded.png">    </p:cNvPr>
          <p:cNvPicPr>
            <a:picLocks noChangeAspect="1"/>
          </p:cNvPicPr>
          <p:nvPr/>
        </p:nvPicPr>
        <p:blipFill>
          <a:blip r:embed="rId3"/>
          <a:stretch>
            <a:fillRect/>
          </a:stretch>
        </p:blipFill>
        <p:spPr>
          <a:xfrm>
            <a:off x="8657868" y="2165747"/>
            <a:ext cx="617220" cy="617220"/>
          </a:xfrm>
          <a:prstGeom prst="rect">
            <a:avLst/>
          </a:prstGeom>
        </p:spPr>
      </p:pic>
      <p:sp>
        <p:nvSpPr>
          <p:cNvPr id="10" name="Text 5"/>
          <p:cNvSpPr/>
          <p:nvPr/>
        </p:nvSpPr>
        <p:spPr>
          <a:xfrm>
            <a:off x="7469505" y="3091577"/>
            <a:ext cx="2994065" cy="822960"/>
          </a:xfrm>
          <a:prstGeom prst="rect">
            <a:avLst/>
          </a:prstGeom>
          <a:noFill/>
          <a:ln/>
        </p:spPr>
        <p:txBody>
          <a:bodyPr wrap="square" lIns="0" tIns="0" rIns="0" bIns="0" rtlCol="0" anchor="t"/>
          <a:lstStyle/>
          <a:p>
            <a:pPr algn="ctr" indent="0" marL="0">
              <a:lnSpc>
                <a:spcPts val="3200"/>
              </a:lnSpc>
              <a:buNone/>
            </a:pPr>
            <a:r>
              <a:rPr lang="en-US" sz="2550" dirty="0">
                <a:solidFill>
                  <a:srgbClr val="E5E0DF"/>
                </a:solidFill>
                <a:latin typeface="Barlow Medium" pitchFamily="34" charset="0"/>
                <a:ea typeface="Barlow Medium" pitchFamily="34" charset="-122"/>
                <a:cs typeface="Barlow Medium" pitchFamily="34" charset="-120"/>
              </a:rPr>
              <a:t>Personal Projects &amp; Research</a:t>
            </a:r>
            <a:endParaRPr lang="en-US" sz="2550" dirty="0"/>
          </a:p>
        </p:txBody>
      </p:sp>
      <p:sp>
        <p:nvSpPr>
          <p:cNvPr id="11" name="Text 6"/>
          <p:cNvSpPr/>
          <p:nvPr/>
        </p:nvSpPr>
        <p:spPr>
          <a:xfrm>
            <a:off x="7469505" y="4062651"/>
            <a:ext cx="2994065" cy="395049"/>
          </a:xfrm>
          <a:prstGeom prst="rect">
            <a:avLst/>
          </a:prstGeom>
          <a:noFill/>
          <a:ln/>
        </p:spPr>
        <p:txBody>
          <a:bodyPr wrap="none" lIns="0" tIns="0" rIns="0" bIns="0" rtlCol="0" anchor="t"/>
          <a:lstStyle/>
          <a:p>
            <a:pPr algn="ctr" indent="0" marL="0">
              <a:lnSpc>
                <a:spcPts val="3100"/>
              </a:lnSpc>
              <a:buNone/>
            </a:pPr>
            <a:endParaRPr lang="en-US" sz="1900" dirty="0"/>
          </a:p>
        </p:txBody>
      </p:sp>
      <p:pic>
        <p:nvPicPr>
          <p:cNvPr id="12" name="Image 3" descr="preencoded.png">    </p:cNvPr>
          <p:cNvPicPr>
            <a:picLocks noChangeAspect="1"/>
          </p:cNvPicPr>
          <p:nvPr/>
        </p:nvPicPr>
        <p:blipFill>
          <a:blip r:embed="rId4"/>
          <a:stretch>
            <a:fillRect/>
          </a:stretch>
        </p:blipFill>
        <p:spPr>
          <a:xfrm>
            <a:off x="11960662" y="2165747"/>
            <a:ext cx="617220" cy="617220"/>
          </a:xfrm>
          <a:prstGeom prst="rect">
            <a:avLst/>
          </a:prstGeom>
        </p:spPr>
      </p:pic>
      <p:sp>
        <p:nvSpPr>
          <p:cNvPr id="13" name="Text 7"/>
          <p:cNvSpPr/>
          <p:nvPr/>
        </p:nvSpPr>
        <p:spPr>
          <a:xfrm>
            <a:off x="10772180" y="3091577"/>
            <a:ext cx="2994184" cy="822960"/>
          </a:xfrm>
          <a:prstGeom prst="rect">
            <a:avLst/>
          </a:prstGeom>
          <a:noFill/>
          <a:ln/>
        </p:spPr>
        <p:txBody>
          <a:bodyPr wrap="square" lIns="0" tIns="0" rIns="0" bIns="0" rtlCol="0" anchor="t"/>
          <a:lstStyle/>
          <a:p>
            <a:pPr algn="ctr" indent="0" marL="0">
              <a:lnSpc>
                <a:spcPts val="3200"/>
              </a:lnSpc>
              <a:buNone/>
            </a:pPr>
            <a:r>
              <a:rPr lang="en-US" sz="2550" dirty="0">
                <a:solidFill>
                  <a:srgbClr val="E5E0DF"/>
                </a:solidFill>
                <a:latin typeface="Barlow Medium" pitchFamily="34" charset="0"/>
                <a:ea typeface="Barlow Medium" pitchFamily="34" charset="-122"/>
                <a:cs typeface="Barlow Medium" pitchFamily="34" charset="-120"/>
              </a:rPr>
              <a:t>Bug Bounty Hunting &amp; Ethical Hacking</a:t>
            </a:r>
            <a:endParaRPr lang="en-US" sz="2550" dirty="0"/>
          </a:p>
        </p:txBody>
      </p:sp>
      <p:sp>
        <p:nvSpPr>
          <p:cNvPr id="14" name="Text 8"/>
          <p:cNvSpPr/>
          <p:nvPr/>
        </p:nvSpPr>
        <p:spPr>
          <a:xfrm>
            <a:off x="10772180" y="4062651"/>
            <a:ext cx="2994184" cy="395049"/>
          </a:xfrm>
          <a:prstGeom prst="rect">
            <a:avLst/>
          </a:prstGeom>
          <a:noFill/>
          <a:ln/>
        </p:spPr>
        <p:txBody>
          <a:bodyPr wrap="none" lIns="0" tIns="0" rIns="0" bIns="0" rtlCol="0" anchor="t"/>
          <a:lstStyle/>
          <a:p>
            <a:pPr algn="ctr" indent="0" marL="0">
              <a:lnSpc>
                <a:spcPts val="3100"/>
              </a:lnSpc>
              <a:buNone/>
            </a:pPr>
            <a:endParaRPr lang="en-US" sz="1900" dirty="0"/>
          </a:p>
        </p:txBody>
      </p:sp>
      <p:pic>
        <p:nvPicPr>
          <p:cNvPr id="15" name="Image 4" descr="preencoded.png">    </p:cNvPr>
          <p:cNvPicPr>
            <a:picLocks noChangeAspect="1"/>
          </p:cNvPicPr>
          <p:nvPr/>
        </p:nvPicPr>
        <p:blipFill>
          <a:blip r:embed="rId5"/>
          <a:stretch>
            <a:fillRect/>
          </a:stretch>
        </p:blipFill>
        <p:spPr>
          <a:xfrm>
            <a:off x="7006471" y="4951452"/>
            <a:ext cx="617220" cy="617220"/>
          </a:xfrm>
          <a:prstGeom prst="rect">
            <a:avLst/>
          </a:prstGeom>
        </p:spPr>
      </p:pic>
      <p:sp>
        <p:nvSpPr>
          <p:cNvPr id="16" name="Text 9"/>
          <p:cNvSpPr/>
          <p:nvPr/>
        </p:nvSpPr>
        <p:spPr>
          <a:xfrm>
            <a:off x="5818108" y="5877282"/>
            <a:ext cx="2994065" cy="822960"/>
          </a:xfrm>
          <a:prstGeom prst="rect">
            <a:avLst/>
          </a:prstGeom>
          <a:noFill/>
          <a:ln/>
        </p:spPr>
        <p:txBody>
          <a:bodyPr wrap="square" lIns="0" tIns="0" rIns="0" bIns="0" rtlCol="0" anchor="t"/>
          <a:lstStyle/>
          <a:p>
            <a:pPr algn="ctr" indent="0" marL="0">
              <a:lnSpc>
                <a:spcPts val="3200"/>
              </a:lnSpc>
              <a:buNone/>
            </a:pPr>
            <a:r>
              <a:rPr lang="en-US" sz="2550" dirty="0">
                <a:solidFill>
                  <a:srgbClr val="E5E0DF"/>
                </a:solidFill>
                <a:latin typeface="Barlow Medium" pitchFamily="34" charset="0"/>
                <a:ea typeface="Barlow Medium" pitchFamily="34" charset="-122"/>
                <a:cs typeface="Barlow Medium" pitchFamily="34" charset="-120"/>
              </a:rPr>
              <a:t>Volunteering, Teaching &amp; Outreach</a:t>
            </a:r>
            <a:endParaRPr lang="en-US" sz="2550" dirty="0"/>
          </a:p>
        </p:txBody>
      </p:sp>
      <p:sp>
        <p:nvSpPr>
          <p:cNvPr id="17" name="Text 10"/>
          <p:cNvSpPr/>
          <p:nvPr/>
        </p:nvSpPr>
        <p:spPr>
          <a:xfrm>
            <a:off x="5818108" y="6848356"/>
            <a:ext cx="2994065" cy="395049"/>
          </a:xfrm>
          <a:prstGeom prst="rect">
            <a:avLst/>
          </a:prstGeom>
          <a:noFill/>
          <a:ln/>
        </p:spPr>
        <p:txBody>
          <a:bodyPr wrap="none" lIns="0" tIns="0" rIns="0" bIns="0" rtlCol="0" anchor="t"/>
          <a:lstStyle/>
          <a:p>
            <a:pPr algn="ctr" indent="0" marL="0">
              <a:lnSpc>
                <a:spcPts val="3100"/>
              </a:lnSpc>
              <a:buNone/>
            </a:pP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3453051" y="645438"/>
            <a:ext cx="7724180" cy="991195"/>
          </a:xfrm>
          <a:prstGeom prst="rect">
            <a:avLst/>
          </a:prstGeom>
          <a:noFill/>
          <a:ln/>
        </p:spPr>
        <p:txBody>
          <a:bodyPr wrap="none" lIns="0" tIns="0" rIns="0" bIns="0" rtlCol="0" anchor="t"/>
          <a:lstStyle/>
          <a:p>
            <a:pPr algn="ctr" indent="0" marL="0">
              <a:lnSpc>
                <a:spcPts val="7050"/>
              </a:lnSpc>
              <a:buNone/>
            </a:pPr>
            <a:r>
              <a:rPr lang="en-US" sz="5650" dirty="0">
                <a:solidFill>
                  <a:srgbClr val="E5E0DF"/>
                </a:solidFill>
                <a:highlight>
                  <a:srgbClr val="262425"/>
                </a:highlight>
                <a:latin typeface="Consolas" pitchFamily="34" charset="0"/>
                <a:ea typeface="Consolas" pitchFamily="34" charset="-122"/>
                <a:cs typeface="Consolas" pitchFamily="34" charset="-120"/>
              </a:rPr>
              <a:t>School-Based Activities</a:t>
            </a:r>
            <a:endParaRPr lang="en-US" sz="5650" dirty="0"/>
          </a:p>
        </p:txBody>
      </p:sp>
      <p:pic>
        <p:nvPicPr>
          <p:cNvPr id="3" name="Image 0" descr="preencoded.png">    </p:cNvPr>
          <p:cNvPicPr>
            <a:picLocks noChangeAspect="1"/>
          </p:cNvPicPr>
          <p:nvPr/>
        </p:nvPicPr>
        <p:blipFill>
          <a:blip r:embed="rId1"/>
          <a:stretch>
            <a:fillRect/>
          </a:stretch>
        </p:blipFill>
        <p:spPr>
          <a:xfrm>
            <a:off x="821412" y="2252663"/>
            <a:ext cx="6207443" cy="3482221"/>
          </a:xfrm>
          <a:prstGeom prst="rect">
            <a:avLst/>
          </a:prstGeom>
        </p:spPr>
      </p:pic>
      <p:sp>
        <p:nvSpPr>
          <p:cNvPr id="4" name="Text 1"/>
          <p:cNvSpPr/>
          <p:nvPr/>
        </p:nvSpPr>
        <p:spPr>
          <a:xfrm>
            <a:off x="821412" y="5998845"/>
            <a:ext cx="3324106" cy="325874"/>
          </a:xfrm>
          <a:prstGeom prst="rect">
            <a:avLst/>
          </a:prstGeom>
          <a:noFill/>
          <a:ln/>
        </p:spPr>
        <p:txBody>
          <a:bodyPr wrap="none" lIns="0" tIns="0" rIns="0" bIns="0" rtlCol="0" anchor="t"/>
          <a:lstStyle/>
          <a:p>
            <a:pPr algn="l" indent="0" marL="0">
              <a:lnSpc>
                <a:spcPts val="2550"/>
              </a:lnSpc>
              <a:buNone/>
            </a:pPr>
            <a:r>
              <a:rPr lang="en-US" sz="2050" b="1" dirty="0">
                <a:solidFill>
                  <a:srgbClr val="FFFFFF"/>
                </a:solidFill>
                <a:latin typeface="Barlow Medium" pitchFamily="34" charset="0"/>
                <a:ea typeface="Barlow Medium" pitchFamily="34" charset="-122"/>
                <a:cs typeface="Barlow Medium" pitchFamily="34" charset="-120"/>
              </a:rPr>
              <a:t>Have access to a community </a:t>
            </a:r>
            <a:endParaRPr lang="en-US" sz="2050" dirty="0"/>
          </a:p>
        </p:txBody>
      </p:sp>
      <p:sp>
        <p:nvSpPr>
          <p:cNvPr id="5" name="Text 2"/>
          <p:cNvSpPr/>
          <p:nvPr/>
        </p:nvSpPr>
        <p:spPr>
          <a:xfrm>
            <a:off x="821412" y="6559391"/>
            <a:ext cx="6207443" cy="375404"/>
          </a:xfrm>
          <a:prstGeom prst="rect">
            <a:avLst/>
          </a:prstGeom>
          <a:noFill/>
          <a:ln/>
        </p:spPr>
        <p:txBody>
          <a:bodyPr wrap="none" lIns="0" tIns="0" rIns="0" bIns="0" rtlCol="0" anchor="t"/>
          <a:lstStyle/>
          <a:p>
            <a:pPr algn="l" indent="0" marL="0">
              <a:lnSpc>
                <a:spcPts val="2950"/>
              </a:lnSpc>
              <a:buNone/>
            </a:pPr>
            <a:r>
              <a:rPr lang="en-US" sz="1800" dirty="0">
                <a:solidFill>
                  <a:srgbClr val="E5E0DF"/>
                </a:solidFill>
                <a:latin typeface="Barlow" pitchFamily="34" charset="0"/>
                <a:ea typeface="Barlow" pitchFamily="34" charset="-122"/>
                <a:cs typeface="Barlow" pitchFamily="34" charset="-120"/>
              </a:rPr>
              <a:t>Be in a community of other passionate students</a:t>
            </a:r>
            <a:endParaRPr lang="en-US" sz="1800" dirty="0"/>
          </a:p>
        </p:txBody>
      </p:sp>
      <p:pic>
        <p:nvPicPr>
          <p:cNvPr id="6" name="Image 1" descr="preencoded.png">    </p:cNvPr>
          <p:cNvPicPr>
            <a:picLocks noChangeAspect="1"/>
          </p:cNvPicPr>
          <p:nvPr/>
        </p:nvPicPr>
        <p:blipFill>
          <a:blip r:embed="rId2"/>
          <a:stretch>
            <a:fillRect/>
          </a:stretch>
        </p:blipFill>
        <p:spPr>
          <a:xfrm>
            <a:off x="7609165" y="2252663"/>
            <a:ext cx="6207443" cy="3482221"/>
          </a:xfrm>
          <a:prstGeom prst="rect">
            <a:avLst/>
          </a:prstGeom>
        </p:spPr>
      </p:pic>
      <p:sp>
        <p:nvSpPr>
          <p:cNvPr id="7" name="Text 3"/>
          <p:cNvSpPr/>
          <p:nvPr/>
        </p:nvSpPr>
        <p:spPr>
          <a:xfrm>
            <a:off x="7609165" y="5998845"/>
            <a:ext cx="2607945" cy="325874"/>
          </a:xfrm>
          <a:prstGeom prst="rect">
            <a:avLst/>
          </a:prstGeom>
          <a:noFill/>
          <a:ln/>
        </p:spPr>
        <p:txBody>
          <a:bodyPr wrap="none" lIns="0" tIns="0" rIns="0" bIns="0" rtlCol="0" anchor="t"/>
          <a:lstStyle/>
          <a:p>
            <a:pPr algn="l" indent="0" marL="0">
              <a:lnSpc>
                <a:spcPts val="2550"/>
              </a:lnSpc>
              <a:buNone/>
            </a:pPr>
            <a:r>
              <a:rPr lang="en-US" sz="2050" dirty="0">
                <a:solidFill>
                  <a:srgbClr val="FFFFFF"/>
                </a:solidFill>
                <a:latin typeface="Barlow Medium" pitchFamily="34" charset="0"/>
                <a:ea typeface="Barlow Medium" pitchFamily="34" charset="-122"/>
                <a:cs typeface="Barlow Medium" pitchFamily="34" charset="-120"/>
              </a:rPr>
              <a:t>Access to resources</a:t>
            </a:r>
            <a:endParaRPr lang="en-US" sz="2050" dirty="0"/>
          </a:p>
        </p:txBody>
      </p:sp>
      <p:sp>
        <p:nvSpPr>
          <p:cNvPr id="8" name="Text 4"/>
          <p:cNvSpPr/>
          <p:nvPr/>
        </p:nvSpPr>
        <p:spPr>
          <a:xfrm>
            <a:off x="7609165" y="6559391"/>
            <a:ext cx="6207443" cy="375404"/>
          </a:xfrm>
          <a:prstGeom prst="rect">
            <a:avLst/>
          </a:prstGeom>
          <a:noFill/>
          <a:ln/>
        </p:spPr>
        <p:txBody>
          <a:bodyPr wrap="none" lIns="0" tIns="0" rIns="0" bIns="0" rtlCol="0" anchor="t"/>
          <a:lstStyle/>
          <a:p>
            <a:pPr algn="l" indent="0" marL="0">
              <a:lnSpc>
                <a:spcPts val="2950"/>
              </a:lnSpc>
              <a:buNone/>
            </a:pPr>
            <a:r>
              <a:rPr lang="en-US" sz="1800" dirty="0">
                <a:solidFill>
                  <a:srgbClr val="E5E0DF"/>
                </a:solidFill>
                <a:latin typeface="Barlow" pitchFamily="34" charset="0"/>
                <a:ea typeface="Barlow" pitchFamily="34" charset="-122"/>
                <a:cs typeface="Barlow" pitchFamily="34" charset="-120"/>
              </a:rPr>
              <a:t>Access to resources, mentors, etc</a:t>
            </a:r>
            <a:endParaRPr lang="en-US" sz="1800" dirty="0"/>
          </a:p>
        </p:txBody>
      </p:sp>
      <p:sp>
        <p:nvSpPr>
          <p:cNvPr id="9" name="Text 5"/>
          <p:cNvSpPr/>
          <p:nvPr/>
        </p:nvSpPr>
        <p:spPr>
          <a:xfrm>
            <a:off x="821412" y="7409974"/>
            <a:ext cx="12987576" cy="375404"/>
          </a:xfrm>
          <a:prstGeom prst="rect">
            <a:avLst/>
          </a:prstGeom>
          <a:noFill/>
          <a:ln/>
        </p:spPr>
        <p:txBody>
          <a:bodyPr wrap="none" lIns="0" tIns="0" rIns="0" bIns="0" rtlCol="0" anchor="t"/>
          <a:lstStyle/>
          <a:p>
            <a:pPr algn="l" indent="0" marL="0">
              <a:lnSpc>
                <a:spcPts val="2950"/>
              </a:lnSpc>
              <a:buNone/>
            </a:pPr>
            <a:endParaRPr lang="en-US" sz="1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8541" y="556736"/>
            <a:ext cx="4498896" cy="562332"/>
          </a:xfrm>
          <a:prstGeom prst="rect">
            <a:avLst/>
          </a:prstGeom>
          <a:noFill/>
          <a:ln/>
        </p:spPr>
        <p:txBody>
          <a:bodyPr wrap="none" lIns="0" tIns="0" rIns="0" bIns="0" rtlCol="0" anchor="t"/>
          <a:lstStyle/>
          <a:p>
            <a:pPr algn="l" indent="0" marL="0">
              <a:lnSpc>
                <a:spcPts val="4400"/>
              </a:lnSpc>
              <a:buNone/>
            </a:pPr>
            <a:r>
              <a:rPr lang="en-US" sz="3500" dirty="0">
                <a:solidFill>
                  <a:srgbClr val="FFFFFF"/>
                </a:solidFill>
                <a:latin typeface="Barlow Medium" pitchFamily="34" charset="0"/>
                <a:ea typeface="Barlow Medium" pitchFamily="34" charset="-122"/>
                <a:cs typeface="Barlow Medium" pitchFamily="34" charset="-120"/>
              </a:rPr>
              <a:t>Cybersecurity Club</a:t>
            </a:r>
            <a:endParaRPr lang="en-US" sz="3500" dirty="0"/>
          </a:p>
        </p:txBody>
      </p:sp>
      <p:pic>
        <p:nvPicPr>
          <p:cNvPr id="3" name="Image 0" descr="preencoded.png">    </p:cNvPr>
          <p:cNvPicPr>
            <a:picLocks noChangeAspect="1"/>
          </p:cNvPicPr>
          <p:nvPr/>
        </p:nvPicPr>
        <p:blipFill>
          <a:blip r:embed="rId1"/>
          <a:stretch>
            <a:fillRect/>
          </a:stretch>
        </p:blipFill>
        <p:spPr>
          <a:xfrm>
            <a:off x="708541" y="1523881"/>
            <a:ext cx="6480096" cy="4004905"/>
          </a:xfrm>
          <a:prstGeom prst="rect">
            <a:avLst/>
          </a:prstGeom>
        </p:spPr>
      </p:pic>
      <p:sp>
        <p:nvSpPr>
          <p:cNvPr id="4" name="Text 1"/>
          <p:cNvSpPr/>
          <p:nvPr/>
        </p:nvSpPr>
        <p:spPr>
          <a:xfrm>
            <a:off x="708541" y="5731193"/>
            <a:ext cx="6480096" cy="562213"/>
          </a:xfrm>
          <a:prstGeom prst="rect">
            <a:avLst/>
          </a:prstGeom>
          <a:noFill/>
          <a:ln/>
        </p:spPr>
        <p:txBody>
          <a:bodyPr wrap="square" lIns="0" tIns="0" rIns="0" bIns="0" rtlCol="0" anchor="t"/>
          <a:lstStyle/>
          <a:p>
            <a:pPr algn="l" indent="0" marL="0">
              <a:lnSpc>
                <a:spcPts val="2200"/>
              </a:lnSpc>
              <a:buNone/>
            </a:pPr>
            <a:r>
              <a:rPr lang="en-US" sz="1750" dirty="0">
                <a:solidFill>
                  <a:srgbClr val="E5E0DF"/>
                </a:solidFill>
                <a:latin typeface="Barlow Medium" pitchFamily="34" charset="0"/>
                <a:ea typeface="Barlow Medium" pitchFamily="34" charset="-122"/>
                <a:cs typeface="Barlow Medium" pitchFamily="34" charset="-120"/>
              </a:rPr>
              <a:t>Participate in hands-on activities like CTF training, ethical hacking workshops, and security research.</a:t>
            </a:r>
            <a:endParaRPr lang="en-US" sz="1750" dirty="0"/>
          </a:p>
        </p:txBody>
      </p:sp>
      <p:sp>
        <p:nvSpPr>
          <p:cNvPr id="5" name="Text 2"/>
          <p:cNvSpPr/>
          <p:nvPr/>
        </p:nvSpPr>
        <p:spPr>
          <a:xfrm>
            <a:off x="708541" y="6414849"/>
            <a:ext cx="6480096" cy="323850"/>
          </a:xfrm>
          <a:prstGeom prst="rect">
            <a:avLst/>
          </a:prstGeom>
          <a:noFill/>
          <a:ln/>
        </p:spPr>
        <p:txBody>
          <a:bodyPr wrap="none" lIns="0" tIns="0" rIns="0" bIns="0" rtlCol="0" anchor="t"/>
          <a:lstStyle/>
          <a:p>
            <a:pPr algn="l" indent="0" marL="0">
              <a:lnSpc>
                <a:spcPts val="2550"/>
              </a:lnSpc>
              <a:buNone/>
            </a:pPr>
            <a:endParaRPr lang="en-US" sz="1550" dirty="0"/>
          </a:p>
        </p:txBody>
      </p:sp>
      <p:pic>
        <p:nvPicPr>
          <p:cNvPr id="6" name="Image 1" descr="preencoded.png">    </p:cNvPr>
          <p:cNvPicPr>
            <a:picLocks noChangeAspect="1"/>
          </p:cNvPicPr>
          <p:nvPr/>
        </p:nvPicPr>
        <p:blipFill>
          <a:blip r:embed="rId2"/>
          <a:stretch>
            <a:fillRect/>
          </a:stretch>
        </p:blipFill>
        <p:spPr>
          <a:xfrm>
            <a:off x="7441644" y="1523881"/>
            <a:ext cx="6480215" cy="4005024"/>
          </a:xfrm>
          <a:prstGeom prst="rect">
            <a:avLst/>
          </a:prstGeom>
        </p:spPr>
      </p:pic>
      <p:sp>
        <p:nvSpPr>
          <p:cNvPr id="7" name="Text 3"/>
          <p:cNvSpPr/>
          <p:nvPr/>
        </p:nvSpPr>
        <p:spPr>
          <a:xfrm>
            <a:off x="7441644" y="5731312"/>
            <a:ext cx="2249448" cy="281107"/>
          </a:xfrm>
          <a:prstGeom prst="rect">
            <a:avLst/>
          </a:prstGeom>
          <a:noFill/>
          <a:ln/>
        </p:spPr>
        <p:txBody>
          <a:bodyPr wrap="none" lIns="0" tIns="0" rIns="0" bIns="0" rtlCol="0" anchor="t"/>
          <a:lstStyle/>
          <a:p>
            <a:pPr algn="l" indent="0" marL="0">
              <a:lnSpc>
                <a:spcPts val="2200"/>
              </a:lnSpc>
              <a:buNone/>
            </a:pPr>
            <a:r>
              <a:rPr lang="en-US" sz="1750" dirty="0">
                <a:solidFill>
                  <a:srgbClr val="E5E0DF"/>
                </a:solidFill>
                <a:latin typeface="Barlow Medium" pitchFamily="34" charset="0"/>
                <a:ea typeface="Barlow Medium" pitchFamily="34" charset="-122"/>
                <a:cs typeface="Barlow Medium" pitchFamily="34" charset="-120"/>
              </a:rPr>
              <a:t>Competition access</a:t>
            </a:r>
            <a:endParaRPr lang="en-US" sz="1750" dirty="0"/>
          </a:p>
        </p:txBody>
      </p:sp>
      <p:sp>
        <p:nvSpPr>
          <p:cNvPr id="8" name="Text 4"/>
          <p:cNvSpPr/>
          <p:nvPr/>
        </p:nvSpPr>
        <p:spPr>
          <a:xfrm>
            <a:off x="7441644" y="6133862"/>
            <a:ext cx="6480215" cy="647700"/>
          </a:xfrm>
          <a:prstGeom prst="rect">
            <a:avLst/>
          </a:prstGeom>
          <a:noFill/>
          <a:ln/>
        </p:spPr>
        <p:txBody>
          <a:bodyPr wrap="square" lIns="0" tIns="0" rIns="0" bIns="0" rtlCol="0" anchor="t"/>
          <a:lstStyle/>
          <a:p>
            <a:pPr algn="l" indent="0" marL="0">
              <a:lnSpc>
                <a:spcPts val="2550"/>
              </a:lnSpc>
              <a:buNone/>
            </a:pPr>
            <a:r>
              <a:rPr lang="en-US" sz="1550" dirty="0">
                <a:solidFill>
                  <a:srgbClr val="E5E0DF"/>
                </a:solidFill>
                <a:latin typeface="Barlow" pitchFamily="34" charset="0"/>
                <a:ea typeface="Barlow" pitchFamily="34" charset="-122"/>
                <a:cs typeface="Barlow" pitchFamily="34" charset="-120"/>
              </a:rPr>
              <a:t>Many competitions cost money, and being in a club can give you acces to those things</a:t>
            </a:r>
            <a:endParaRPr lang="en-US" sz="1550" dirty="0"/>
          </a:p>
        </p:txBody>
      </p:sp>
      <p:sp>
        <p:nvSpPr>
          <p:cNvPr id="9" name="Text 5"/>
          <p:cNvSpPr/>
          <p:nvPr/>
        </p:nvSpPr>
        <p:spPr>
          <a:xfrm>
            <a:off x="7441644" y="6903006"/>
            <a:ext cx="6480215" cy="323850"/>
          </a:xfrm>
          <a:prstGeom prst="rect">
            <a:avLst/>
          </a:prstGeom>
          <a:noFill/>
          <a:ln/>
        </p:spPr>
        <p:txBody>
          <a:bodyPr wrap="none" lIns="0" tIns="0" rIns="0" bIns="0" rtlCol="0" anchor="t"/>
          <a:lstStyle/>
          <a:p>
            <a:pPr algn="l" indent="0" marL="0">
              <a:lnSpc>
                <a:spcPts val="2550"/>
              </a:lnSpc>
              <a:buNone/>
            </a:pPr>
            <a:endParaRPr lang="en-US" sz="1550" dirty="0"/>
          </a:p>
        </p:txBody>
      </p:sp>
      <p:sp>
        <p:nvSpPr>
          <p:cNvPr id="10" name="Text 6"/>
          <p:cNvSpPr/>
          <p:nvPr/>
        </p:nvSpPr>
        <p:spPr>
          <a:xfrm>
            <a:off x="708541" y="7454503"/>
            <a:ext cx="13213318" cy="647700"/>
          </a:xfrm>
          <a:prstGeom prst="rect">
            <a:avLst/>
          </a:prstGeom>
          <a:noFill/>
          <a:ln/>
        </p:spPr>
        <p:txBody>
          <a:bodyPr wrap="square" lIns="0" tIns="0" rIns="0" bIns="0" rtlCol="0" anchor="t"/>
          <a:lstStyle/>
          <a:p>
            <a:pPr algn="l" indent="0" marL="0">
              <a:lnSpc>
                <a:spcPts val="2550"/>
              </a:lnSpc>
              <a:buNone/>
            </a:pPr>
            <a:r>
              <a:rPr lang="en-US" sz="1550" dirty="0">
                <a:solidFill>
                  <a:srgbClr val="E5E0DF"/>
                </a:solidFill>
                <a:latin typeface="Barlow" pitchFamily="34" charset="0"/>
                <a:ea typeface="Barlow" pitchFamily="34" charset="-122"/>
                <a:cs typeface="Barlow" pitchFamily="34" charset="-120"/>
              </a:rPr>
              <a:t>Being in a club promotes learning, collaboration, and networking. This will benefit not only you, but others as well. Start by gathering interest and then finding a mentor. Finally, set goals and start creating things.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3086100"/>
          </a:xfrm>
          <a:prstGeom prst="rect">
            <a:avLst/>
          </a:prstGeom>
        </p:spPr>
      </p:pic>
      <p:sp>
        <p:nvSpPr>
          <p:cNvPr id="3" name="Text 0"/>
          <p:cNvSpPr/>
          <p:nvPr/>
        </p:nvSpPr>
        <p:spPr>
          <a:xfrm>
            <a:off x="864037" y="4227195"/>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FFFFFF"/>
                </a:solidFill>
                <a:latin typeface="Barlow Medium" pitchFamily="34" charset="0"/>
                <a:ea typeface="Barlow Medium" pitchFamily="34" charset="-122"/>
                <a:cs typeface="Barlow Medium" pitchFamily="34" charset="-120"/>
              </a:rPr>
              <a:t>Team Environments</a:t>
            </a:r>
            <a:endParaRPr lang="en-US" sz="4300" dirty="0"/>
          </a:p>
        </p:txBody>
      </p:sp>
      <p:sp>
        <p:nvSpPr>
          <p:cNvPr id="4" name="Shape 1"/>
          <p:cNvSpPr/>
          <p:nvPr/>
        </p:nvSpPr>
        <p:spPr>
          <a:xfrm>
            <a:off x="864037" y="5283279"/>
            <a:ext cx="6327696" cy="1805226"/>
          </a:xfrm>
          <a:prstGeom prst="roundRect">
            <a:avLst>
              <a:gd name="adj" fmla="val 5744"/>
            </a:avLst>
          </a:prstGeom>
          <a:solidFill>
            <a:srgbClr val="790709"/>
          </a:solidFill>
          <a:ln w="15240">
            <a:solidFill>
              <a:srgbClr val="922022"/>
            </a:solidFill>
            <a:prstDash val="solid"/>
          </a:ln>
        </p:spPr>
      </p:sp>
      <p:sp>
        <p:nvSpPr>
          <p:cNvPr id="5" name="Text 2"/>
          <p:cNvSpPr/>
          <p:nvPr/>
        </p:nvSpPr>
        <p:spPr>
          <a:xfrm>
            <a:off x="1126093" y="5545336"/>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Barlow Medium" pitchFamily="34" charset="0"/>
                <a:ea typeface="Barlow Medium" pitchFamily="34" charset="-122"/>
                <a:cs typeface="Barlow Medium" pitchFamily="34" charset="-120"/>
              </a:rPr>
              <a:t>Knowledge Sharing</a:t>
            </a:r>
            <a:endParaRPr lang="en-US" sz="2150" dirty="0"/>
          </a:p>
        </p:txBody>
      </p:sp>
      <p:sp>
        <p:nvSpPr>
          <p:cNvPr id="6" name="Text 3"/>
          <p:cNvSpPr/>
          <p:nvPr/>
        </p:nvSpPr>
        <p:spPr>
          <a:xfrm>
            <a:off x="1126093" y="6036350"/>
            <a:ext cx="5803583" cy="790099"/>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Team members bring diverse expertise, improving problem-solving.</a:t>
            </a:r>
            <a:endParaRPr lang="en-US" sz="1900" dirty="0"/>
          </a:p>
        </p:txBody>
      </p:sp>
      <p:sp>
        <p:nvSpPr>
          <p:cNvPr id="7" name="Shape 4"/>
          <p:cNvSpPr/>
          <p:nvPr/>
        </p:nvSpPr>
        <p:spPr>
          <a:xfrm>
            <a:off x="7438549" y="5283279"/>
            <a:ext cx="6327815" cy="1805226"/>
          </a:xfrm>
          <a:prstGeom prst="roundRect">
            <a:avLst>
              <a:gd name="adj" fmla="val 5744"/>
            </a:avLst>
          </a:prstGeom>
          <a:solidFill>
            <a:srgbClr val="790709"/>
          </a:solidFill>
          <a:ln w="15240">
            <a:solidFill>
              <a:srgbClr val="922022"/>
            </a:solidFill>
            <a:prstDash val="solid"/>
          </a:ln>
        </p:spPr>
      </p:sp>
      <p:sp>
        <p:nvSpPr>
          <p:cNvPr id="8" name="Text 5"/>
          <p:cNvSpPr/>
          <p:nvPr/>
        </p:nvSpPr>
        <p:spPr>
          <a:xfrm>
            <a:off x="7700605" y="5545336"/>
            <a:ext cx="2743200" cy="342900"/>
          </a:xfrm>
          <a:prstGeom prst="rect">
            <a:avLst/>
          </a:prstGeom>
          <a:noFill/>
          <a:ln/>
        </p:spPr>
        <p:txBody>
          <a:bodyPr wrap="none" lIns="0" tIns="0" rIns="0" bIns="0" rtlCol="0" anchor="t"/>
          <a:lstStyle/>
          <a:p>
            <a:pPr algn="l" indent="0" marL="0">
              <a:lnSpc>
                <a:spcPts val="2700"/>
              </a:lnSpc>
              <a:buNone/>
            </a:pPr>
            <a:r>
              <a:rPr lang="en-US" sz="2150" b="1" dirty="0">
                <a:solidFill>
                  <a:srgbClr val="E5E0DF"/>
                </a:solidFill>
                <a:latin typeface="Barlow Medium" pitchFamily="34" charset="0"/>
                <a:ea typeface="Barlow Medium" pitchFamily="34" charset="-122"/>
                <a:cs typeface="Barlow Medium" pitchFamily="34" charset="-120"/>
              </a:rPr>
              <a:t>Continuous Learning</a:t>
            </a:r>
            <a:endParaRPr lang="en-US" sz="2150" dirty="0"/>
          </a:p>
        </p:txBody>
      </p:sp>
      <p:sp>
        <p:nvSpPr>
          <p:cNvPr id="9" name="Text 6"/>
          <p:cNvSpPr/>
          <p:nvPr/>
        </p:nvSpPr>
        <p:spPr>
          <a:xfrm>
            <a:off x="7700605" y="6036350"/>
            <a:ext cx="5803702" cy="790099"/>
          </a:xfrm>
          <a:prstGeom prst="rect">
            <a:avLst/>
          </a:prstGeom>
          <a:noFill/>
          <a:ln/>
        </p:spPr>
        <p:txBody>
          <a:bodyPr wrap="square" lIns="0" tIns="0" rIns="0" bIns="0" rtlCol="0" anchor="t"/>
          <a:lstStyle/>
          <a:p>
            <a:pPr algn="l" indent="0" marL="0">
              <a:lnSpc>
                <a:spcPts val="3100"/>
              </a:lnSpc>
              <a:buNone/>
            </a:pPr>
            <a:r>
              <a:rPr lang="en-US" sz="1900" dirty="0">
                <a:solidFill>
                  <a:srgbClr val="E5E0DF"/>
                </a:solidFill>
                <a:latin typeface="Barlow" pitchFamily="34" charset="0"/>
                <a:ea typeface="Barlow" pitchFamily="34" charset="-122"/>
                <a:cs typeface="Barlow" pitchFamily="34" charset="-120"/>
              </a:rPr>
              <a:t>Exposure to different attack vectors and defense strategies enhances skills.</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17840" y="642580"/>
            <a:ext cx="7862292" cy="649129"/>
          </a:xfrm>
          <a:prstGeom prst="rect">
            <a:avLst/>
          </a:prstGeom>
          <a:noFill/>
          <a:ln/>
        </p:spPr>
        <p:txBody>
          <a:bodyPr wrap="none" lIns="0" tIns="0" rIns="0" bIns="0" rtlCol="0" anchor="t"/>
          <a:lstStyle/>
          <a:p>
            <a:pPr algn="l" indent="0" marL="0">
              <a:lnSpc>
                <a:spcPts val="5100"/>
              </a:lnSpc>
              <a:buNone/>
            </a:pPr>
            <a:r>
              <a:rPr lang="en-US" sz="4050" dirty="0">
                <a:solidFill>
                  <a:srgbClr val="FFFFFF"/>
                </a:solidFill>
                <a:latin typeface="Barlow Medium" pitchFamily="34" charset="0"/>
                <a:ea typeface="Barlow Medium" pitchFamily="34" charset="-122"/>
                <a:cs typeface="Barlow Medium" pitchFamily="34" charset="-120"/>
              </a:rPr>
              <a:t>Competitions in Computer Science</a:t>
            </a:r>
            <a:endParaRPr lang="en-US" sz="4050" dirty="0"/>
          </a:p>
        </p:txBody>
      </p:sp>
      <p:pic>
        <p:nvPicPr>
          <p:cNvPr id="3" name="Image 0" descr="preencoded.png">    </p:cNvPr>
          <p:cNvPicPr>
            <a:picLocks noChangeAspect="1"/>
          </p:cNvPicPr>
          <p:nvPr/>
        </p:nvPicPr>
        <p:blipFill>
          <a:blip r:embed="rId1"/>
          <a:stretch>
            <a:fillRect/>
          </a:stretch>
        </p:blipFill>
        <p:spPr>
          <a:xfrm>
            <a:off x="817840" y="1905119"/>
            <a:ext cx="6212324" cy="3484959"/>
          </a:xfrm>
          <a:prstGeom prst="rect">
            <a:avLst/>
          </a:prstGeom>
        </p:spPr>
      </p:pic>
      <p:sp>
        <p:nvSpPr>
          <p:cNvPr id="4" name="Text 1"/>
          <p:cNvSpPr/>
          <p:nvPr/>
        </p:nvSpPr>
        <p:spPr>
          <a:xfrm>
            <a:off x="817840" y="5652968"/>
            <a:ext cx="3257788" cy="324564"/>
          </a:xfrm>
          <a:prstGeom prst="rect">
            <a:avLst/>
          </a:prstGeom>
          <a:noFill/>
          <a:ln/>
        </p:spPr>
        <p:txBody>
          <a:bodyPr wrap="none" lIns="0" tIns="0" rIns="0" bIns="0" rtlCol="0" anchor="t"/>
          <a:lstStyle/>
          <a:p>
            <a:pPr algn="l" indent="0" marL="0">
              <a:lnSpc>
                <a:spcPts val="2550"/>
              </a:lnSpc>
              <a:buNone/>
            </a:pPr>
            <a:r>
              <a:rPr lang="en-US" sz="2000" b="1" dirty="0">
                <a:solidFill>
                  <a:srgbClr val="FFFFFF"/>
                </a:solidFill>
                <a:latin typeface="Barlow Medium" pitchFamily="34" charset="0"/>
                <a:ea typeface="Barlow Medium" pitchFamily="34" charset="-122"/>
                <a:cs typeface="Barlow Medium" pitchFamily="34" charset="-120"/>
              </a:rPr>
              <a:t>Programming Competitions:</a:t>
            </a:r>
            <a:endParaRPr lang="en-US" sz="2000" dirty="0"/>
          </a:p>
        </p:txBody>
      </p:sp>
      <p:sp>
        <p:nvSpPr>
          <p:cNvPr id="5" name="Text 2"/>
          <p:cNvSpPr/>
          <p:nvPr/>
        </p:nvSpPr>
        <p:spPr>
          <a:xfrm>
            <a:off x="817840" y="6211133"/>
            <a:ext cx="6212324" cy="373856"/>
          </a:xfrm>
          <a:prstGeom prst="rect">
            <a:avLst/>
          </a:prstGeom>
          <a:noFill/>
          <a:ln/>
        </p:spPr>
        <p:txBody>
          <a:bodyPr wrap="none" lIns="0" tIns="0" rIns="0" bIns="0" rtlCol="0" anchor="t"/>
          <a:lstStyle/>
          <a:p>
            <a:pPr algn="l" indent="0" marL="0">
              <a:lnSpc>
                <a:spcPts val="2900"/>
              </a:lnSpc>
              <a:buNone/>
            </a:pPr>
            <a:r>
              <a:rPr lang="en-US" sz="1800" dirty="0">
                <a:solidFill>
                  <a:srgbClr val="E5E0DF"/>
                </a:solidFill>
                <a:latin typeface="Barlow" pitchFamily="34" charset="0"/>
                <a:ea typeface="Barlow" pitchFamily="34" charset="-122"/>
                <a:cs typeface="Barlow" pitchFamily="34" charset="-120"/>
              </a:rPr>
              <a:t>Test your skills against other talented programmers.</a:t>
            </a:r>
            <a:endParaRPr lang="en-US" sz="1800" dirty="0"/>
          </a:p>
        </p:txBody>
      </p:sp>
      <p:pic>
        <p:nvPicPr>
          <p:cNvPr id="6" name="Image 1" descr="preencoded.png">    </p:cNvPr>
          <p:cNvPicPr>
            <a:picLocks noChangeAspect="1"/>
          </p:cNvPicPr>
          <p:nvPr/>
        </p:nvPicPr>
        <p:blipFill>
          <a:blip r:embed="rId2"/>
          <a:stretch>
            <a:fillRect/>
          </a:stretch>
        </p:blipFill>
        <p:spPr>
          <a:xfrm>
            <a:off x="7607856" y="1905119"/>
            <a:ext cx="6212324" cy="3484959"/>
          </a:xfrm>
          <a:prstGeom prst="rect">
            <a:avLst/>
          </a:prstGeom>
        </p:spPr>
      </p:pic>
      <p:sp>
        <p:nvSpPr>
          <p:cNvPr id="7" name="Text 3"/>
          <p:cNvSpPr/>
          <p:nvPr/>
        </p:nvSpPr>
        <p:spPr>
          <a:xfrm>
            <a:off x="7607856" y="5652968"/>
            <a:ext cx="2596515" cy="324564"/>
          </a:xfrm>
          <a:prstGeom prst="rect">
            <a:avLst/>
          </a:prstGeom>
          <a:noFill/>
          <a:ln/>
        </p:spPr>
        <p:txBody>
          <a:bodyPr wrap="none" lIns="0" tIns="0" rIns="0" bIns="0" rtlCol="0" anchor="t"/>
          <a:lstStyle/>
          <a:p>
            <a:pPr algn="l" indent="0" marL="0">
              <a:lnSpc>
                <a:spcPts val="2550"/>
              </a:lnSpc>
              <a:buNone/>
            </a:pPr>
            <a:r>
              <a:rPr lang="en-US" sz="2000" dirty="0">
                <a:solidFill>
                  <a:srgbClr val="FFFFFF"/>
                </a:solidFill>
                <a:latin typeface="Barlow Medium" pitchFamily="34" charset="0"/>
                <a:ea typeface="Barlow Medium" pitchFamily="34" charset="-122"/>
                <a:cs typeface="Barlow Medium" pitchFamily="34" charset="-120"/>
              </a:rPr>
              <a:t>Problem-Solving</a:t>
            </a:r>
            <a:endParaRPr lang="en-US" sz="2000" dirty="0"/>
          </a:p>
        </p:txBody>
      </p:sp>
      <p:sp>
        <p:nvSpPr>
          <p:cNvPr id="8" name="Text 4"/>
          <p:cNvSpPr/>
          <p:nvPr/>
        </p:nvSpPr>
        <p:spPr>
          <a:xfrm>
            <a:off x="7607856" y="6211133"/>
            <a:ext cx="6212324" cy="373856"/>
          </a:xfrm>
          <a:prstGeom prst="rect">
            <a:avLst/>
          </a:prstGeom>
          <a:noFill/>
          <a:ln/>
        </p:spPr>
        <p:txBody>
          <a:bodyPr wrap="none" lIns="0" tIns="0" rIns="0" bIns="0" rtlCol="0" anchor="t"/>
          <a:lstStyle/>
          <a:p>
            <a:pPr algn="l" indent="0" marL="0">
              <a:lnSpc>
                <a:spcPts val="2900"/>
              </a:lnSpc>
              <a:buNone/>
            </a:pPr>
            <a:r>
              <a:rPr lang="en-US" sz="1800" dirty="0">
                <a:solidFill>
                  <a:srgbClr val="E5E0DF"/>
                </a:solidFill>
                <a:latin typeface="Barlow" pitchFamily="34" charset="0"/>
                <a:ea typeface="Barlow" pitchFamily="34" charset="-122"/>
                <a:cs typeface="Barlow" pitchFamily="34" charset="-120"/>
              </a:rPr>
              <a:t>Develop critical thinking and analytical abilities.</a:t>
            </a:r>
            <a:endParaRPr lang="en-US" sz="1800" dirty="0"/>
          </a:p>
        </p:txBody>
      </p:sp>
      <p:sp>
        <p:nvSpPr>
          <p:cNvPr id="9" name="Text 5"/>
          <p:cNvSpPr/>
          <p:nvPr/>
        </p:nvSpPr>
        <p:spPr>
          <a:xfrm>
            <a:off x="817840" y="7058144"/>
            <a:ext cx="12994719" cy="747713"/>
          </a:xfrm>
          <a:prstGeom prst="rect">
            <a:avLst/>
          </a:prstGeom>
          <a:noFill/>
          <a:ln/>
        </p:spPr>
        <p:txBody>
          <a:bodyPr wrap="square" lIns="0" tIns="0" rIns="0" bIns="0" rtlCol="0" anchor="t"/>
          <a:lstStyle/>
          <a:p>
            <a:pPr algn="l" indent="0" marL="0">
              <a:lnSpc>
                <a:spcPts val="2900"/>
              </a:lnSpc>
              <a:buNone/>
            </a:pPr>
            <a:r>
              <a:rPr lang="en-US" sz="1800" dirty="0">
                <a:solidFill>
                  <a:srgbClr val="E5E0DF"/>
                </a:solidFill>
                <a:latin typeface="Barlow" pitchFamily="34" charset="0"/>
                <a:ea typeface="Barlow" pitchFamily="34" charset="-122"/>
                <a:cs typeface="Barlow" pitchFamily="34" charset="-120"/>
              </a:rPr>
              <a:t>Coding competitions provide a fantastic way to hone your programming abilities. Compete with others, tackle challenging problems, and enhance your coding expertise. Success in these events showcases your talent and dedication.</a:t>
            </a:r>
            <a:endParaRPr lang="en-US" sz="18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66617" y="869156"/>
            <a:ext cx="7542490" cy="619244"/>
          </a:xfrm>
          <a:prstGeom prst="rect">
            <a:avLst/>
          </a:prstGeom>
          <a:noFill/>
          <a:ln/>
        </p:spPr>
        <p:txBody>
          <a:bodyPr wrap="none" lIns="0" tIns="0" rIns="0" bIns="0" rtlCol="0" anchor="t"/>
          <a:lstStyle/>
          <a:p>
            <a:pPr algn="l" indent="0" marL="0">
              <a:lnSpc>
                <a:spcPts val="4850"/>
              </a:lnSpc>
              <a:buNone/>
            </a:pPr>
            <a:r>
              <a:rPr lang="en-US" sz="3900" dirty="0">
                <a:solidFill>
                  <a:srgbClr val="FFFFFF"/>
                </a:solidFill>
                <a:latin typeface="Barlow Medium" pitchFamily="34" charset="0"/>
                <a:ea typeface="Barlow Medium" pitchFamily="34" charset="-122"/>
                <a:cs typeface="Barlow Medium" pitchFamily="34" charset="-120"/>
              </a:rPr>
              <a:t>Code-forces &amp; LeetCode Contests:</a:t>
            </a:r>
            <a:endParaRPr lang="en-US" sz="3900" dirty="0"/>
          </a:p>
        </p:txBody>
      </p:sp>
      <p:sp>
        <p:nvSpPr>
          <p:cNvPr id="4" name="Shape 1"/>
          <p:cNvSpPr/>
          <p:nvPr/>
        </p:nvSpPr>
        <p:spPr>
          <a:xfrm>
            <a:off x="6266617" y="1822728"/>
            <a:ext cx="501491" cy="501491"/>
          </a:xfrm>
          <a:prstGeom prst="roundRect">
            <a:avLst>
              <a:gd name="adj" fmla="val 18670"/>
            </a:avLst>
          </a:prstGeom>
          <a:solidFill>
            <a:srgbClr val="790709"/>
          </a:solidFill>
          <a:ln w="7620">
            <a:solidFill>
              <a:srgbClr val="922022"/>
            </a:solidFill>
            <a:prstDash val="solid"/>
          </a:ln>
        </p:spPr>
      </p:sp>
      <p:sp>
        <p:nvSpPr>
          <p:cNvPr id="5" name="Text 2"/>
          <p:cNvSpPr/>
          <p:nvPr/>
        </p:nvSpPr>
        <p:spPr>
          <a:xfrm>
            <a:off x="6368772" y="1887736"/>
            <a:ext cx="297180" cy="371475"/>
          </a:xfrm>
          <a:prstGeom prst="rect">
            <a:avLst/>
          </a:prstGeom>
          <a:noFill/>
          <a:ln/>
        </p:spPr>
        <p:txBody>
          <a:bodyPr wrap="none" lIns="0" tIns="0" rIns="0" bIns="0" rtlCol="0" anchor="t"/>
          <a:lstStyle/>
          <a:p>
            <a:pPr algn="ctr" indent="0" marL="0">
              <a:lnSpc>
                <a:spcPts val="2300"/>
              </a:lnSpc>
              <a:buNone/>
            </a:pPr>
            <a:r>
              <a:rPr lang="en-US" sz="2300" dirty="0">
                <a:solidFill>
                  <a:srgbClr val="E5E0DF"/>
                </a:solidFill>
                <a:latin typeface="Barlow Medium" pitchFamily="34" charset="0"/>
                <a:ea typeface="Barlow Medium" pitchFamily="34" charset="-122"/>
                <a:cs typeface="Barlow Medium" pitchFamily="34" charset="-120"/>
              </a:rPr>
              <a:t>1</a:t>
            </a:r>
            <a:endParaRPr lang="en-US" sz="2300" dirty="0"/>
          </a:p>
        </p:txBody>
      </p:sp>
      <p:sp>
        <p:nvSpPr>
          <p:cNvPr id="6" name="Text 3"/>
          <p:cNvSpPr/>
          <p:nvPr/>
        </p:nvSpPr>
        <p:spPr>
          <a:xfrm>
            <a:off x="6990993" y="1899285"/>
            <a:ext cx="4811673" cy="309563"/>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Barlow Medium" pitchFamily="34" charset="0"/>
                <a:ea typeface="Barlow Medium" pitchFamily="34" charset="-122"/>
                <a:cs typeface="Barlow Medium" pitchFamily="34" charset="-120"/>
              </a:rPr>
              <a:t>Regular Competitive Programming Contests</a:t>
            </a:r>
            <a:endParaRPr lang="en-US" sz="1950" dirty="0"/>
          </a:p>
        </p:txBody>
      </p:sp>
      <p:sp>
        <p:nvSpPr>
          <p:cNvPr id="7" name="Text 4"/>
          <p:cNvSpPr/>
          <p:nvPr/>
        </p:nvSpPr>
        <p:spPr>
          <a:xfrm>
            <a:off x="6990993" y="2342555"/>
            <a:ext cx="6859191" cy="356592"/>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E5E0DF"/>
                </a:solidFill>
                <a:latin typeface="Barlow" pitchFamily="34" charset="0"/>
                <a:ea typeface="Barlow" pitchFamily="34" charset="-122"/>
                <a:cs typeface="Barlow" pitchFamily="34" charset="-120"/>
              </a:rPr>
              <a:t>Codeforces: Frequent contests </a:t>
            </a:r>
            <a:endParaRPr lang="en-US" sz="1750" dirty="0"/>
          </a:p>
        </p:txBody>
      </p:sp>
      <p:sp>
        <p:nvSpPr>
          <p:cNvPr id="8" name="Text 5"/>
          <p:cNvSpPr/>
          <p:nvPr/>
        </p:nvSpPr>
        <p:spPr>
          <a:xfrm>
            <a:off x="6990993" y="2777133"/>
            <a:ext cx="6859191" cy="71318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E5E0DF"/>
                </a:solidFill>
                <a:latin typeface="Barlow" pitchFamily="34" charset="0"/>
                <a:ea typeface="Barlow" pitchFamily="34" charset="-122"/>
                <a:cs typeface="Barlow" pitchFamily="34" charset="-120"/>
              </a:rPr>
              <a:t>LeetCode: Weekly and biweekly contests with varying difficulty levels.</a:t>
            </a:r>
            <a:endParaRPr lang="en-US" sz="1750" dirty="0"/>
          </a:p>
        </p:txBody>
      </p:sp>
      <p:sp>
        <p:nvSpPr>
          <p:cNvPr id="9" name="Shape 6"/>
          <p:cNvSpPr/>
          <p:nvPr/>
        </p:nvSpPr>
        <p:spPr>
          <a:xfrm>
            <a:off x="6266617" y="3936087"/>
            <a:ext cx="501491" cy="501491"/>
          </a:xfrm>
          <a:prstGeom prst="roundRect">
            <a:avLst>
              <a:gd name="adj" fmla="val 18670"/>
            </a:avLst>
          </a:prstGeom>
          <a:solidFill>
            <a:srgbClr val="790709"/>
          </a:solidFill>
          <a:ln w="7620">
            <a:solidFill>
              <a:srgbClr val="922022"/>
            </a:solidFill>
            <a:prstDash val="solid"/>
          </a:ln>
        </p:spPr>
      </p:sp>
      <p:sp>
        <p:nvSpPr>
          <p:cNvPr id="10" name="Text 7"/>
          <p:cNvSpPr/>
          <p:nvPr/>
        </p:nvSpPr>
        <p:spPr>
          <a:xfrm>
            <a:off x="6368772" y="4001095"/>
            <a:ext cx="297180" cy="371475"/>
          </a:xfrm>
          <a:prstGeom prst="rect">
            <a:avLst/>
          </a:prstGeom>
          <a:noFill/>
          <a:ln/>
        </p:spPr>
        <p:txBody>
          <a:bodyPr wrap="none" lIns="0" tIns="0" rIns="0" bIns="0" rtlCol="0" anchor="t"/>
          <a:lstStyle/>
          <a:p>
            <a:pPr algn="ctr" indent="0" marL="0">
              <a:lnSpc>
                <a:spcPts val="2300"/>
              </a:lnSpc>
              <a:buNone/>
            </a:pPr>
            <a:r>
              <a:rPr lang="en-US" sz="2300" dirty="0">
                <a:solidFill>
                  <a:srgbClr val="E5E0DF"/>
                </a:solidFill>
                <a:latin typeface="Barlow Medium" pitchFamily="34" charset="0"/>
                <a:ea typeface="Barlow Medium" pitchFamily="34" charset="-122"/>
                <a:cs typeface="Barlow Medium" pitchFamily="34" charset="-120"/>
              </a:rPr>
              <a:t>2</a:t>
            </a:r>
            <a:endParaRPr lang="en-US" sz="2300" dirty="0"/>
          </a:p>
        </p:txBody>
      </p:sp>
      <p:sp>
        <p:nvSpPr>
          <p:cNvPr id="11" name="Text 8"/>
          <p:cNvSpPr/>
          <p:nvPr/>
        </p:nvSpPr>
        <p:spPr>
          <a:xfrm>
            <a:off x="6990993" y="4012644"/>
            <a:ext cx="4297323" cy="309563"/>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Barlow Medium" pitchFamily="34" charset="0"/>
                <a:ea typeface="Barlow Medium" pitchFamily="34" charset="-122"/>
                <a:cs typeface="Barlow Medium" pitchFamily="34" charset="-120"/>
              </a:rPr>
              <a:t>Real-Time Problem-Solving Experience</a:t>
            </a:r>
            <a:endParaRPr lang="en-US" sz="1950" dirty="0"/>
          </a:p>
        </p:txBody>
      </p:sp>
      <p:sp>
        <p:nvSpPr>
          <p:cNvPr id="12" name="Text 9"/>
          <p:cNvSpPr/>
          <p:nvPr/>
        </p:nvSpPr>
        <p:spPr>
          <a:xfrm>
            <a:off x="6990993" y="4455914"/>
            <a:ext cx="6859191" cy="356592"/>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E5E0DF"/>
                </a:solidFill>
                <a:latin typeface="Barlow" pitchFamily="34" charset="0"/>
                <a:ea typeface="Barlow" pitchFamily="34" charset="-122"/>
                <a:cs typeface="Barlow" pitchFamily="34" charset="-120"/>
              </a:rPr>
              <a:t>Simulates high-pressure coding environments.</a:t>
            </a:r>
            <a:endParaRPr lang="en-US" sz="1750" dirty="0"/>
          </a:p>
        </p:txBody>
      </p:sp>
      <p:sp>
        <p:nvSpPr>
          <p:cNvPr id="13" name="Text 10"/>
          <p:cNvSpPr/>
          <p:nvPr/>
        </p:nvSpPr>
        <p:spPr>
          <a:xfrm>
            <a:off x="6990993" y="4890492"/>
            <a:ext cx="6859191" cy="356592"/>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E5E0DF"/>
                </a:solidFill>
                <a:latin typeface="Barlow" pitchFamily="34" charset="0"/>
                <a:ea typeface="Barlow" pitchFamily="34" charset="-122"/>
                <a:cs typeface="Barlow" pitchFamily="34" charset="-120"/>
              </a:rPr>
              <a:t>Helps develop quick-thinking and debugging skills.</a:t>
            </a:r>
            <a:endParaRPr lang="en-US" sz="1750" dirty="0"/>
          </a:p>
        </p:txBody>
      </p:sp>
      <p:sp>
        <p:nvSpPr>
          <p:cNvPr id="14" name="Shape 11"/>
          <p:cNvSpPr/>
          <p:nvPr/>
        </p:nvSpPr>
        <p:spPr>
          <a:xfrm>
            <a:off x="6266617" y="5692854"/>
            <a:ext cx="501491" cy="501491"/>
          </a:xfrm>
          <a:prstGeom prst="roundRect">
            <a:avLst>
              <a:gd name="adj" fmla="val 18670"/>
            </a:avLst>
          </a:prstGeom>
          <a:solidFill>
            <a:srgbClr val="790709"/>
          </a:solidFill>
          <a:ln w="7620">
            <a:solidFill>
              <a:srgbClr val="922022"/>
            </a:solidFill>
            <a:prstDash val="solid"/>
          </a:ln>
        </p:spPr>
      </p:sp>
      <p:sp>
        <p:nvSpPr>
          <p:cNvPr id="15" name="Text 12"/>
          <p:cNvSpPr/>
          <p:nvPr/>
        </p:nvSpPr>
        <p:spPr>
          <a:xfrm>
            <a:off x="6368772" y="5757862"/>
            <a:ext cx="297180" cy="371475"/>
          </a:xfrm>
          <a:prstGeom prst="rect">
            <a:avLst/>
          </a:prstGeom>
          <a:noFill/>
          <a:ln/>
        </p:spPr>
        <p:txBody>
          <a:bodyPr wrap="none" lIns="0" tIns="0" rIns="0" bIns="0" rtlCol="0" anchor="t"/>
          <a:lstStyle/>
          <a:p>
            <a:pPr algn="ctr" indent="0" marL="0">
              <a:lnSpc>
                <a:spcPts val="2300"/>
              </a:lnSpc>
              <a:buNone/>
            </a:pPr>
            <a:r>
              <a:rPr lang="en-US" sz="2300" dirty="0">
                <a:solidFill>
                  <a:srgbClr val="E5E0DF"/>
                </a:solidFill>
                <a:latin typeface="Barlow Medium" pitchFamily="34" charset="0"/>
                <a:ea typeface="Barlow Medium" pitchFamily="34" charset="-122"/>
                <a:cs typeface="Barlow Medium" pitchFamily="34" charset="-120"/>
              </a:rPr>
              <a:t>3</a:t>
            </a:r>
            <a:endParaRPr lang="en-US" sz="2300" dirty="0"/>
          </a:p>
        </p:txBody>
      </p:sp>
      <p:sp>
        <p:nvSpPr>
          <p:cNvPr id="16" name="Text 13"/>
          <p:cNvSpPr/>
          <p:nvPr/>
        </p:nvSpPr>
        <p:spPr>
          <a:xfrm>
            <a:off x="6990993" y="5769412"/>
            <a:ext cx="4620220" cy="309563"/>
          </a:xfrm>
          <a:prstGeom prst="rect">
            <a:avLst/>
          </a:prstGeom>
          <a:noFill/>
          <a:ln/>
        </p:spPr>
        <p:txBody>
          <a:bodyPr wrap="none" lIns="0" tIns="0" rIns="0" bIns="0" rtlCol="0" anchor="t"/>
          <a:lstStyle/>
          <a:p>
            <a:pPr algn="l" indent="0" marL="0">
              <a:lnSpc>
                <a:spcPts val="2400"/>
              </a:lnSpc>
              <a:buNone/>
            </a:pPr>
            <a:r>
              <a:rPr lang="en-US" sz="1950" b="1" dirty="0">
                <a:solidFill>
                  <a:srgbClr val="E5E0DF"/>
                </a:solidFill>
                <a:latin typeface="Barlow Medium" pitchFamily="34" charset="0"/>
                <a:ea typeface="Barlow Medium" pitchFamily="34" charset="-122"/>
                <a:cs typeface="Barlow Medium" pitchFamily="34" charset="-120"/>
              </a:rPr>
              <a:t>Competitive Edge for Technical Interviews</a:t>
            </a:r>
            <a:endParaRPr lang="en-US" sz="1950" dirty="0"/>
          </a:p>
        </p:txBody>
      </p:sp>
      <p:sp>
        <p:nvSpPr>
          <p:cNvPr id="17" name="Text 14"/>
          <p:cNvSpPr/>
          <p:nvPr/>
        </p:nvSpPr>
        <p:spPr>
          <a:xfrm>
            <a:off x="6990993" y="6212681"/>
            <a:ext cx="6859191" cy="713184"/>
          </a:xfrm>
          <a:prstGeom prst="rect">
            <a:avLst/>
          </a:prstGeom>
          <a:noFill/>
          <a:ln/>
        </p:spPr>
        <p:txBody>
          <a:bodyPr wrap="square" lIns="0" tIns="0" rIns="0" bIns="0" rtlCol="0" anchor="t"/>
          <a:lstStyle/>
          <a:p>
            <a:pPr algn="l" marL="342900" indent="-342900">
              <a:lnSpc>
                <a:spcPts val="2800"/>
              </a:lnSpc>
              <a:buSzPct val="100000"/>
              <a:buChar char="•"/>
            </a:pPr>
            <a:r>
              <a:rPr lang="en-US" sz="1750" dirty="0">
                <a:solidFill>
                  <a:srgbClr val="E5E0DF"/>
                </a:solidFill>
                <a:latin typeface="Barlow" pitchFamily="34" charset="0"/>
                <a:ea typeface="Barlow" pitchFamily="34" charset="-122"/>
                <a:cs typeface="Barlow" pitchFamily="34" charset="-120"/>
              </a:rPr>
              <a:t>Many top companies use similar problem styles in coding interviews.</a:t>
            </a:r>
            <a:endParaRPr lang="en-US" sz="1750" dirty="0"/>
          </a:p>
        </p:txBody>
      </p:sp>
      <p:sp>
        <p:nvSpPr>
          <p:cNvPr id="18" name="Text 15"/>
          <p:cNvSpPr/>
          <p:nvPr/>
        </p:nvSpPr>
        <p:spPr>
          <a:xfrm>
            <a:off x="6990993" y="7003852"/>
            <a:ext cx="6859191" cy="356592"/>
          </a:xfrm>
          <a:prstGeom prst="rect">
            <a:avLst/>
          </a:prstGeom>
          <a:noFill/>
          <a:ln/>
        </p:spPr>
        <p:txBody>
          <a:bodyPr wrap="none" lIns="0" tIns="0" rIns="0" bIns="0" rtlCol="0" anchor="t"/>
          <a:lstStyle/>
          <a:p>
            <a:pPr algn="l" marL="342900" indent="-342900">
              <a:lnSpc>
                <a:spcPts val="2800"/>
              </a:lnSpc>
              <a:buSzPct val="100000"/>
              <a:buChar char="•"/>
            </a:pPr>
            <a:r>
              <a:rPr lang="en-US" sz="1750" dirty="0">
                <a:solidFill>
                  <a:srgbClr val="E5E0DF"/>
                </a:solidFill>
                <a:latin typeface="Barlow" pitchFamily="34" charset="0"/>
                <a:ea typeface="Barlow" pitchFamily="34" charset="-122"/>
                <a:cs typeface="Barlow" pitchFamily="34" charset="-120"/>
              </a:rPr>
              <a:t>Builds confidence in handling time-restricted coding challenges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6376" y="816888"/>
            <a:ext cx="7624048" cy="1206341"/>
          </a:xfrm>
          <a:prstGeom prst="rect">
            <a:avLst/>
          </a:prstGeom>
          <a:noFill/>
          <a:ln/>
        </p:spPr>
        <p:txBody>
          <a:bodyPr wrap="square" lIns="0" tIns="0" rIns="0" bIns="0" rtlCol="0" anchor="t"/>
          <a:lstStyle/>
          <a:p>
            <a:pPr algn="l" indent="0" marL="0">
              <a:lnSpc>
                <a:spcPts val="4700"/>
              </a:lnSpc>
              <a:buNone/>
            </a:pPr>
            <a:r>
              <a:rPr lang="en-US" sz="3750" dirty="0">
                <a:solidFill>
                  <a:srgbClr val="FFFFFF"/>
                </a:solidFill>
                <a:latin typeface="Barlow Medium" pitchFamily="34" charset="0"/>
                <a:ea typeface="Barlow Medium" pitchFamily="34" charset="-122"/>
                <a:cs typeface="Barlow Medium" pitchFamily="34" charset="-120"/>
              </a:rPr>
              <a:t>USACO: The Premier Programming Competition</a:t>
            </a:r>
            <a:endParaRPr lang="en-US" sz="3750" dirty="0"/>
          </a:p>
        </p:txBody>
      </p:sp>
      <p:sp>
        <p:nvSpPr>
          <p:cNvPr id="4" name="Shape 1"/>
          <p:cNvSpPr/>
          <p:nvPr/>
        </p:nvSpPr>
        <p:spPr>
          <a:xfrm>
            <a:off x="6246376" y="2348865"/>
            <a:ext cx="488513" cy="488513"/>
          </a:xfrm>
          <a:prstGeom prst="roundRect">
            <a:avLst>
              <a:gd name="adj" fmla="val 18671"/>
            </a:avLst>
          </a:prstGeom>
          <a:solidFill>
            <a:srgbClr val="790709"/>
          </a:solidFill>
          <a:ln w="7620">
            <a:solidFill>
              <a:srgbClr val="922022"/>
            </a:solidFill>
            <a:prstDash val="solid"/>
          </a:ln>
        </p:spPr>
      </p:sp>
      <p:sp>
        <p:nvSpPr>
          <p:cNvPr id="5" name="Text 2"/>
          <p:cNvSpPr/>
          <p:nvPr/>
        </p:nvSpPr>
        <p:spPr>
          <a:xfrm>
            <a:off x="6345853" y="2412147"/>
            <a:ext cx="289441" cy="361831"/>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Barlow Medium" pitchFamily="34" charset="0"/>
                <a:ea typeface="Barlow Medium" pitchFamily="34" charset="-122"/>
                <a:cs typeface="Barlow Medium" pitchFamily="34" charset="-120"/>
              </a:rPr>
              <a:t>1</a:t>
            </a:r>
            <a:endParaRPr lang="en-US" sz="2250" dirty="0"/>
          </a:p>
        </p:txBody>
      </p:sp>
      <p:sp>
        <p:nvSpPr>
          <p:cNvPr id="6" name="Text 3"/>
          <p:cNvSpPr/>
          <p:nvPr/>
        </p:nvSpPr>
        <p:spPr>
          <a:xfrm>
            <a:off x="6951940" y="2423398"/>
            <a:ext cx="2412921" cy="301585"/>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Barlow Medium" pitchFamily="34" charset="0"/>
                <a:ea typeface="Barlow Medium" pitchFamily="34" charset="-122"/>
                <a:cs typeface="Barlow Medium" pitchFamily="34" charset="-120"/>
              </a:rPr>
              <a:t>What is USACO?</a:t>
            </a:r>
            <a:endParaRPr lang="en-US" sz="1850" dirty="0"/>
          </a:p>
        </p:txBody>
      </p:sp>
      <p:sp>
        <p:nvSpPr>
          <p:cNvPr id="7" name="Text 4"/>
          <p:cNvSpPr/>
          <p:nvPr/>
        </p:nvSpPr>
        <p:spPr>
          <a:xfrm>
            <a:off x="6951940" y="2855238"/>
            <a:ext cx="6918484" cy="694849"/>
          </a:xfrm>
          <a:prstGeom prst="rect">
            <a:avLst/>
          </a:prstGeom>
          <a:noFill/>
          <a:ln/>
        </p:spPr>
        <p:txBody>
          <a:bodyPr wrap="square" lIns="0" tIns="0" rIns="0" bIns="0" rtlCol="0" anchor="t"/>
          <a:lstStyle/>
          <a:p>
            <a:pPr algn="l" indent="0" marL="0">
              <a:lnSpc>
                <a:spcPts val="2700"/>
              </a:lnSpc>
              <a:buNone/>
            </a:pPr>
            <a:r>
              <a:rPr lang="en-US" sz="1700" dirty="0">
                <a:solidFill>
                  <a:srgbClr val="E5E0DF"/>
                </a:solidFill>
                <a:latin typeface="Barlow" pitchFamily="34" charset="0"/>
                <a:ea typeface="Barlow" pitchFamily="34" charset="-122"/>
                <a:cs typeface="Barlow" pitchFamily="34" charset="-120"/>
              </a:rPr>
              <a:t>The USA Computing Olympiad is a national-level competition for pre-college students.</a:t>
            </a:r>
            <a:endParaRPr lang="en-US" sz="1700" dirty="0"/>
          </a:p>
        </p:txBody>
      </p:sp>
      <p:sp>
        <p:nvSpPr>
          <p:cNvPr id="8" name="Shape 5"/>
          <p:cNvSpPr/>
          <p:nvPr/>
        </p:nvSpPr>
        <p:spPr>
          <a:xfrm>
            <a:off x="6246376" y="3984308"/>
            <a:ext cx="488513" cy="488513"/>
          </a:xfrm>
          <a:prstGeom prst="roundRect">
            <a:avLst>
              <a:gd name="adj" fmla="val 18671"/>
            </a:avLst>
          </a:prstGeom>
          <a:solidFill>
            <a:srgbClr val="790709"/>
          </a:solidFill>
          <a:ln w="7620">
            <a:solidFill>
              <a:srgbClr val="922022"/>
            </a:solidFill>
            <a:prstDash val="solid"/>
          </a:ln>
        </p:spPr>
      </p:sp>
      <p:sp>
        <p:nvSpPr>
          <p:cNvPr id="9" name="Text 6"/>
          <p:cNvSpPr/>
          <p:nvPr/>
        </p:nvSpPr>
        <p:spPr>
          <a:xfrm>
            <a:off x="6345853" y="4047589"/>
            <a:ext cx="289441" cy="361831"/>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Barlow Medium" pitchFamily="34" charset="0"/>
                <a:ea typeface="Barlow Medium" pitchFamily="34" charset="-122"/>
                <a:cs typeface="Barlow Medium" pitchFamily="34" charset="-120"/>
              </a:rPr>
              <a:t>2</a:t>
            </a:r>
            <a:endParaRPr lang="en-US" sz="2250" dirty="0"/>
          </a:p>
        </p:txBody>
      </p:sp>
      <p:sp>
        <p:nvSpPr>
          <p:cNvPr id="10" name="Text 7"/>
          <p:cNvSpPr/>
          <p:nvPr/>
        </p:nvSpPr>
        <p:spPr>
          <a:xfrm>
            <a:off x="6951940" y="4058841"/>
            <a:ext cx="2412921" cy="301585"/>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Barlow Medium" pitchFamily="34" charset="0"/>
                <a:ea typeface="Barlow Medium" pitchFamily="34" charset="-122"/>
                <a:cs typeface="Barlow Medium" pitchFamily="34" charset="-120"/>
              </a:rPr>
              <a:t>Skills Tested</a:t>
            </a:r>
            <a:endParaRPr lang="en-US" sz="1850" dirty="0"/>
          </a:p>
        </p:txBody>
      </p:sp>
      <p:sp>
        <p:nvSpPr>
          <p:cNvPr id="11" name="Text 8"/>
          <p:cNvSpPr/>
          <p:nvPr/>
        </p:nvSpPr>
        <p:spPr>
          <a:xfrm>
            <a:off x="6951940" y="4490680"/>
            <a:ext cx="6918484" cy="347424"/>
          </a:xfrm>
          <a:prstGeom prst="rect">
            <a:avLst/>
          </a:prstGeom>
          <a:noFill/>
          <a:ln/>
        </p:spPr>
        <p:txBody>
          <a:bodyPr wrap="none" lIns="0" tIns="0" rIns="0" bIns="0" rtlCol="0" anchor="t"/>
          <a:lstStyle/>
          <a:p>
            <a:pPr algn="l" indent="0" marL="0">
              <a:lnSpc>
                <a:spcPts val="2700"/>
              </a:lnSpc>
              <a:buNone/>
            </a:pPr>
            <a:r>
              <a:rPr lang="en-US" sz="1700" dirty="0">
                <a:solidFill>
                  <a:srgbClr val="E5E0DF"/>
                </a:solidFill>
                <a:latin typeface="Barlow" pitchFamily="34" charset="0"/>
                <a:ea typeface="Barlow" pitchFamily="34" charset="-122"/>
                <a:cs typeface="Barlow" pitchFamily="34" charset="-120"/>
              </a:rPr>
              <a:t>Algorithms, data structures, and problem-solving abilities are key.</a:t>
            </a:r>
            <a:endParaRPr lang="en-US" sz="1700" dirty="0"/>
          </a:p>
        </p:txBody>
      </p:sp>
      <p:sp>
        <p:nvSpPr>
          <p:cNvPr id="12" name="Shape 9"/>
          <p:cNvSpPr/>
          <p:nvPr/>
        </p:nvSpPr>
        <p:spPr>
          <a:xfrm>
            <a:off x="6246376" y="5272326"/>
            <a:ext cx="488513" cy="488513"/>
          </a:xfrm>
          <a:prstGeom prst="roundRect">
            <a:avLst>
              <a:gd name="adj" fmla="val 18671"/>
            </a:avLst>
          </a:prstGeom>
          <a:solidFill>
            <a:srgbClr val="790709"/>
          </a:solidFill>
          <a:ln w="7620">
            <a:solidFill>
              <a:srgbClr val="922022"/>
            </a:solidFill>
            <a:prstDash val="solid"/>
          </a:ln>
        </p:spPr>
      </p:sp>
      <p:sp>
        <p:nvSpPr>
          <p:cNvPr id="13" name="Text 10"/>
          <p:cNvSpPr/>
          <p:nvPr/>
        </p:nvSpPr>
        <p:spPr>
          <a:xfrm>
            <a:off x="6345853" y="5335607"/>
            <a:ext cx="289441" cy="361831"/>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Barlow Medium" pitchFamily="34" charset="0"/>
                <a:ea typeface="Barlow Medium" pitchFamily="34" charset="-122"/>
                <a:cs typeface="Barlow Medium" pitchFamily="34" charset="-120"/>
              </a:rPr>
              <a:t>3</a:t>
            </a:r>
            <a:endParaRPr lang="en-US" sz="2250" dirty="0"/>
          </a:p>
        </p:txBody>
      </p:sp>
      <p:sp>
        <p:nvSpPr>
          <p:cNvPr id="14" name="Text 11"/>
          <p:cNvSpPr/>
          <p:nvPr/>
        </p:nvSpPr>
        <p:spPr>
          <a:xfrm>
            <a:off x="6951940" y="5346859"/>
            <a:ext cx="2412921" cy="301585"/>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Barlow Medium" pitchFamily="34" charset="0"/>
                <a:ea typeface="Barlow Medium" pitchFamily="34" charset="-122"/>
                <a:cs typeface="Barlow Medium" pitchFamily="34" charset="-120"/>
              </a:rPr>
              <a:t>Benefits</a:t>
            </a:r>
            <a:endParaRPr lang="en-US" sz="1850" dirty="0"/>
          </a:p>
        </p:txBody>
      </p:sp>
      <p:sp>
        <p:nvSpPr>
          <p:cNvPr id="15" name="Text 12"/>
          <p:cNvSpPr/>
          <p:nvPr/>
        </p:nvSpPr>
        <p:spPr>
          <a:xfrm>
            <a:off x="6951940" y="5778698"/>
            <a:ext cx="6918484" cy="347424"/>
          </a:xfrm>
          <a:prstGeom prst="rect">
            <a:avLst/>
          </a:prstGeom>
          <a:noFill/>
          <a:ln/>
        </p:spPr>
        <p:txBody>
          <a:bodyPr wrap="none" lIns="0" tIns="0" rIns="0" bIns="0" rtlCol="0" anchor="t"/>
          <a:lstStyle/>
          <a:p>
            <a:pPr algn="l" indent="0" marL="0">
              <a:lnSpc>
                <a:spcPts val="2700"/>
              </a:lnSpc>
              <a:buNone/>
            </a:pPr>
            <a:r>
              <a:rPr lang="en-US" sz="1700" dirty="0">
                <a:solidFill>
                  <a:srgbClr val="E5E0DF"/>
                </a:solidFill>
                <a:latin typeface="Barlow" pitchFamily="34" charset="0"/>
                <a:ea typeface="Barlow" pitchFamily="34" charset="-122"/>
                <a:cs typeface="Barlow" pitchFamily="34" charset="-120"/>
              </a:rPr>
              <a:t>Top performers gain recognition and potential college scholarships.</a:t>
            </a:r>
            <a:endParaRPr lang="en-US" sz="1700" dirty="0"/>
          </a:p>
        </p:txBody>
      </p:sp>
      <p:sp>
        <p:nvSpPr>
          <p:cNvPr id="16" name="Text 13"/>
          <p:cNvSpPr/>
          <p:nvPr/>
        </p:nvSpPr>
        <p:spPr>
          <a:xfrm>
            <a:off x="6246376" y="6370320"/>
            <a:ext cx="7624048" cy="1042273"/>
          </a:xfrm>
          <a:prstGeom prst="rect">
            <a:avLst/>
          </a:prstGeom>
          <a:noFill/>
          <a:ln/>
        </p:spPr>
        <p:txBody>
          <a:bodyPr wrap="square" lIns="0" tIns="0" rIns="0" bIns="0" rtlCol="0" anchor="t"/>
          <a:lstStyle/>
          <a:p>
            <a:pPr algn="l" indent="0" marL="0">
              <a:lnSpc>
                <a:spcPts val="2700"/>
              </a:lnSpc>
              <a:buNone/>
            </a:pPr>
            <a:r>
              <a:rPr lang="en-US" sz="1700" dirty="0">
                <a:solidFill>
                  <a:srgbClr val="E5E0DF"/>
                </a:solidFill>
                <a:latin typeface="Barlow" pitchFamily="34" charset="0"/>
                <a:ea typeface="Barlow" pitchFamily="34" charset="-122"/>
                <a:cs typeface="Barlow" pitchFamily="34" charset="-120"/>
              </a:rPr>
              <a:t>USACO is a prestigious competition that challenges students in algorithms and data structures. Participating and excelling in USACO demonstrates a high level of programming proficiency and can open doors to opportunities.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2025-10-03T20:04:29Z</dcterms:created>
  <dcterms:modified xsi:type="dcterms:W3CDTF">2025-10-03T20:04:29Z</dcterms:modified>
</cp:coreProperties>
</file>